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32" r:id="rId2"/>
  </p:sldMasterIdLst>
  <p:notesMasterIdLst>
    <p:notesMasterId r:id="rId25"/>
  </p:notesMasterIdLst>
  <p:sldIdLst>
    <p:sldId id="256" r:id="rId3"/>
    <p:sldId id="257" r:id="rId4"/>
    <p:sldId id="258" r:id="rId5"/>
    <p:sldId id="259" r:id="rId6"/>
    <p:sldId id="267" r:id="rId7"/>
    <p:sldId id="261" r:id="rId8"/>
    <p:sldId id="262" r:id="rId9"/>
    <p:sldId id="280" r:id="rId10"/>
    <p:sldId id="287" r:id="rId11"/>
    <p:sldId id="290" r:id="rId12"/>
    <p:sldId id="286" r:id="rId13"/>
    <p:sldId id="293" r:id="rId14"/>
    <p:sldId id="288" r:id="rId15"/>
    <p:sldId id="294" r:id="rId16"/>
    <p:sldId id="292" r:id="rId17"/>
    <p:sldId id="272" r:id="rId18"/>
    <p:sldId id="266" r:id="rId19"/>
    <p:sldId id="265" r:id="rId20"/>
    <p:sldId id="284" r:id="rId21"/>
    <p:sldId id="283" r:id="rId22"/>
    <p:sldId id="279" r:id="rId23"/>
    <p:sldId id="274" r:id="rId24"/>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6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4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72" d="100"/>
          <a:sy n="72" d="100"/>
        </p:scale>
        <p:origin x="149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045BB7-7B00-4971-B507-E4A98CE512A7}" type="doc">
      <dgm:prSet loTypeId="urn:microsoft.com/office/officeart/2005/8/layout/vList2" loCatId="list" qsTypeId="urn:microsoft.com/office/officeart/2005/8/quickstyle/simple3" qsCatId="simple" csTypeId="urn:microsoft.com/office/officeart/2005/8/colors/accent2_3" csCatId="accent2" phldr="1"/>
      <dgm:spPr/>
      <dgm:t>
        <a:bodyPr/>
        <a:lstStyle/>
        <a:p>
          <a:endParaRPr lang="en-US"/>
        </a:p>
      </dgm:t>
    </dgm:pt>
    <dgm:pt modelId="{E3C8DC65-EC10-4CBD-AE87-300A6A92F20B}">
      <dgm:prSet phldrT="[Text]" custT="1"/>
      <dgm:spPr/>
      <dgm:t>
        <a:bodyPr/>
        <a:lstStyle/>
        <a:p>
          <a:r>
            <a:rPr lang="en-US" sz="1200" b="1" u="sng" dirty="0">
              <a:latin typeface="Book Antiqua" panose="02040602050305030304" pitchFamily="18" charset="0"/>
            </a:rPr>
            <a:t>Audits</a:t>
          </a:r>
        </a:p>
        <a:p>
          <a:r>
            <a:rPr lang="en-US" sz="1200" dirty="0">
              <a:latin typeface="Book Antiqua" panose="02040602050305030304" pitchFamily="18" charset="0"/>
            </a:rPr>
            <a:t>Assurance services defined as examinations of evidence for the purpose of providing an independent assessment on governance, risk management, and control processes for the organization. Audits can be reviews of units (administrative or academic), or business functions that cut across unit boundaries.</a:t>
          </a:r>
        </a:p>
      </dgm:t>
    </dgm:pt>
    <dgm:pt modelId="{D007F6D2-2351-4279-AF6B-05ED2FCF330F}" type="parTrans" cxnId="{36E3A6D9-58AA-486F-AE0A-4A3B9705384F}">
      <dgm:prSet/>
      <dgm:spPr/>
      <dgm:t>
        <a:bodyPr/>
        <a:lstStyle/>
        <a:p>
          <a:endParaRPr lang="en-US"/>
        </a:p>
      </dgm:t>
    </dgm:pt>
    <dgm:pt modelId="{79C7AB4D-DC9F-4F86-BA23-8DD6E1363D96}" type="sibTrans" cxnId="{36E3A6D9-58AA-486F-AE0A-4A3B9705384F}">
      <dgm:prSet/>
      <dgm:spPr/>
      <dgm:t>
        <a:bodyPr/>
        <a:lstStyle/>
        <a:p>
          <a:endParaRPr lang="en-US"/>
        </a:p>
      </dgm:t>
    </dgm:pt>
    <dgm:pt modelId="{2398F88E-0349-4914-B76B-D8AA884A37F4}">
      <dgm:prSet phldrT="[Text]" custT="1"/>
      <dgm:spPr/>
      <dgm:t>
        <a:bodyPr/>
        <a:lstStyle/>
        <a:p>
          <a:r>
            <a:rPr lang="en-US" sz="1200" b="1" u="sng" dirty="0">
              <a:latin typeface="Book Antiqua" panose="02040602050305030304" pitchFamily="18" charset="0"/>
            </a:rPr>
            <a:t>Consulting/Advisory Services</a:t>
          </a:r>
        </a:p>
        <a:p>
          <a:r>
            <a:rPr lang="en-US" sz="1200" b="0" dirty="0">
              <a:latin typeface="Book Antiqua" panose="02040602050305030304" pitchFamily="18" charset="0"/>
            </a:rPr>
            <a:t>Reviews whose nature and scope are agreed upon with the client, and intended to add value and improve the organization’s governance, risk management and control processes without the internal auditor assuming management responsibility.  </a:t>
          </a:r>
        </a:p>
      </dgm:t>
    </dgm:pt>
    <dgm:pt modelId="{E84BF2BB-94F6-4D26-885A-26BF657FA50A}" type="parTrans" cxnId="{71CD4642-59E7-4D8F-BC16-1D785B6E4347}">
      <dgm:prSet/>
      <dgm:spPr/>
      <dgm:t>
        <a:bodyPr/>
        <a:lstStyle/>
        <a:p>
          <a:endParaRPr lang="en-US"/>
        </a:p>
      </dgm:t>
    </dgm:pt>
    <dgm:pt modelId="{76DF10D3-96ED-49E4-B902-01FE8DAA95CA}" type="sibTrans" cxnId="{71CD4642-59E7-4D8F-BC16-1D785B6E4347}">
      <dgm:prSet/>
      <dgm:spPr/>
      <dgm:t>
        <a:bodyPr/>
        <a:lstStyle/>
        <a:p>
          <a:endParaRPr lang="en-US"/>
        </a:p>
      </dgm:t>
    </dgm:pt>
    <dgm:pt modelId="{6EFBED0B-3185-40B6-879A-5C52BFB44792}">
      <dgm:prSet custT="1"/>
      <dgm:spPr/>
      <dgm:t>
        <a:bodyPr/>
        <a:lstStyle/>
        <a:p>
          <a:endParaRPr lang="en-US" sz="1200" b="1" u="sng" dirty="0">
            <a:latin typeface="Book Antiqua" panose="02040602050305030304" pitchFamily="18" charset="0"/>
          </a:endParaRPr>
        </a:p>
        <a:p>
          <a:endParaRPr lang="en-US" sz="1200" b="1" u="sng" dirty="0">
            <a:latin typeface="Book Antiqua" panose="02040602050305030304" pitchFamily="18" charset="0"/>
          </a:endParaRPr>
        </a:p>
        <a:p>
          <a:r>
            <a:rPr lang="en-US" sz="1200" b="1" u="sng" dirty="0">
              <a:latin typeface="Book Antiqua" panose="02040602050305030304" pitchFamily="18" charset="0"/>
            </a:rPr>
            <a:t>External Audit Coordination</a:t>
          </a:r>
        </a:p>
        <a:p>
          <a:r>
            <a:rPr lang="en-US" sz="1200" dirty="0">
              <a:latin typeface="Book Antiqua" panose="02040602050305030304" pitchFamily="18" charset="0"/>
            </a:rPr>
            <a:t>Skilled facilitation of external audit activities including service as primary liaison between the university and external auditor; management and coordination of financial and administrative information and data requests; and provision of guidance and assistance in resolving questions and issues.</a:t>
          </a:r>
          <a:endParaRPr lang="en-US" sz="1200" b="1" u="sng" dirty="0">
            <a:latin typeface="Book Antiqua" panose="02040602050305030304" pitchFamily="18" charset="0"/>
          </a:endParaRPr>
        </a:p>
        <a:p>
          <a:endParaRPr lang="en-US" sz="1200" b="1" u="sng" dirty="0">
            <a:latin typeface="Book Antiqua" panose="02040602050305030304" pitchFamily="18" charset="0"/>
          </a:endParaRPr>
        </a:p>
        <a:p>
          <a:endParaRPr lang="en-US" sz="1200" b="1" u="sng" dirty="0">
            <a:latin typeface="Book Antiqua" panose="02040602050305030304" pitchFamily="18" charset="0"/>
          </a:endParaRPr>
        </a:p>
      </dgm:t>
    </dgm:pt>
    <dgm:pt modelId="{C878C94B-7C98-442C-AC1F-0B5DA7A037E7}" type="parTrans" cxnId="{3B14438A-AA4E-4CE7-BEEC-A37874C91BBC}">
      <dgm:prSet/>
      <dgm:spPr/>
      <dgm:t>
        <a:bodyPr/>
        <a:lstStyle/>
        <a:p>
          <a:endParaRPr lang="en-US"/>
        </a:p>
      </dgm:t>
    </dgm:pt>
    <dgm:pt modelId="{F3A32E7B-6153-4DBB-B49B-CD931E6F8FC9}" type="sibTrans" cxnId="{3B14438A-AA4E-4CE7-BEEC-A37874C91BBC}">
      <dgm:prSet/>
      <dgm:spPr/>
      <dgm:t>
        <a:bodyPr/>
        <a:lstStyle/>
        <a:p>
          <a:endParaRPr lang="en-US"/>
        </a:p>
      </dgm:t>
    </dgm:pt>
    <dgm:pt modelId="{D44731D7-9D43-4941-A8F2-D747D3651403}" type="pres">
      <dgm:prSet presAssocID="{B6045BB7-7B00-4971-B507-E4A98CE512A7}" presName="linear" presStyleCnt="0">
        <dgm:presLayoutVars>
          <dgm:animLvl val="lvl"/>
          <dgm:resizeHandles val="exact"/>
        </dgm:presLayoutVars>
      </dgm:prSet>
      <dgm:spPr/>
    </dgm:pt>
    <dgm:pt modelId="{EF1AAB6A-29C5-4450-935F-2EA25427C676}" type="pres">
      <dgm:prSet presAssocID="{E3C8DC65-EC10-4CBD-AE87-300A6A92F20B}" presName="parentText" presStyleLbl="node1" presStyleIdx="0" presStyleCnt="3" custLinFactNeighborX="-393" custLinFactNeighborY="-75465">
        <dgm:presLayoutVars>
          <dgm:chMax val="0"/>
          <dgm:bulletEnabled val="1"/>
        </dgm:presLayoutVars>
      </dgm:prSet>
      <dgm:spPr/>
    </dgm:pt>
    <dgm:pt modelId="{3260F999-E01B-4462-B157-B6F1D3A919FA}" type="pres">
      <dgm:prSet presAssocID="{79C7AB4D-DC9F-4F86-BA23-8DD6E1363D96}" presName="spacer" presStyleCnt="0"/>
      <dgm:spPr/>
    </dgm:pt>
    <dgm:pt modelId="{6E675DD8-05F8-428C-B349-86DE3CA87AEA}" type="pres">
      <dgm:prSet presAssocID="{2398F88E-0349-4914-B76B-D8AA884A37F4}" presName="parentText" presStyleLbl="node1" presStyleIdx="1" presStyleCnt="3">
        <dgm:presLayoutVars>
          <dgm:chMax val="0"/>
          <dgm:bulletEnabled val="1"/>
        </dgm:presLayoutVars>
      </dgm:prSet>
      <dgm:spPr/>
    </dgm:pt>
    <dgm:pt modelId="{FCE8965F-3D6F-4075-9445-4B2B1C741412}" type="pres">
      <dgm:prSet presAssocID="{76DF10D3-96ED-49E4-B902-01FE8DAA95CA}" presName="spacer" presStyleCnt="0"/>
      <dgm:spPr/>
    </dgm:pt>
    <dgm:pt modelId="{CD1DB44E-DCE9-40D7-9C5C-DCCCC1CE304D}" type="pres">
      <dgm:prSet presAssocID="{6EFBED0B-3185-40B6-879A-5C52BFB44792}" presName="parentText" presStyleLbl="node1" presStyleIdx="2" presStyleCnt="3" custLinFactNeighborX="2991" custLinFactNeighborY="5063">
        <dgm:presLayoutVars>
          <dgm:chMax val="0"/>
          <dgm:bulletEnabled val="1"/>
        </dgm:presLayoutVars>
      </dgm:prSet>
      <dgm:spPr/>
    </dgm:pt>
  </dgm:ptLst>
  <dgm:cxnLst>
    <dgm:cxn modelId="{87A9400F-5FF3-432F-B462-B55CBB01D277}" type="presOf" srcId="{2398F88E-0349-4914-B76B-D8AA884A37F4}" destId="{6E675DD8-05F8-428C-B349-86DE3CA87AEA}" srcOrd="0" destOrd="0" presId="urn:microsoft.com/office/officeart/2005/8/layout/vList2"/>
    <dgm:cxn modelId="{71CD4642-59E7-4D8F-BC16-1D785B6E4347}" srcId="{B6045BB7-7B00-4971-B507-E4A98CE512A7}" destId="{2398F88E-0349-4914-B76B-D8AA884A37F4}" srcOrd="1" destOrd="0" parTransId="{E84BF2BB-94F6-4D26-885A-26BF657FA50A}" sibTransId="{76DF10D3-96ED-49E4-B902-01FE8DAA95CA}"/>
    <dgm:cxn modelId="{CD019B4C-989B-4D24-97F7-450B906D50CF}" type="presOf" srcId="{B6045BB7-7B00-4971-B507-E4A98CE512A7}" destId="{D44731D7-9D43-4941-A8F2-D747D3651403}" srcOrd="0" destOrd="0" presId="urn:microsoft.com/office/officeart/2005/8/layout/vList2"/>
    <dgm:cxn modelId="{3B14438A-AA4E-4CE7-BEEC-A37874C91BBC}" srcId="{B6045BB7-7B00-4971-B507-E4A98CE512A7}" destId="{6EFBED0B-3185-40B6-879A-5C52BFB44792}" srcOrd="2" destOrd="0" parTransId="{C878C94B-7C98-442C-AC1F-0B5DA7A037E7}" sibTransId="{F3A32E7B-6153-4DBB-B49B-CD931E6F8FC9}"/>
    <dgm:cxn modelId="{51AD6295-41F0-40C2-98BB-C8149A26A4B1}" type="presOf" srcId="{E3C8DC65-EC10-4CBD-AE87-300A6A92F20B}" destId="{EF1AAB6A-29C5-4450-935F-2EA25427C676}" srcOrd="0" destOrd="0" presId="urn:microsoft.com/office/officeart/2005/8/layout/vList2"/>
    <dgm:cxn modelId="{5C8396CF-3A26-4E9A-840C-1C02944693AD}" type="presOf" srcId="{6EFBED0B-3185-40B6-879A-5C52BFB44792}" destId="{CD1DB44E-DCE9-40D7-9C5C-DCCCC1CE304D}" srcOrd="0" destOrd="0" presId="urn:microsoft.com/office/officeart/2005/8/layout/vList2"/>
    <dgm:cxn modelId="{36E3A6D9-58AA-486F-AE0A-4A3B9705384F}" srcId="{B6045BB7-7B00-4971-B507-E4A98CE512A7}" destId="{E3C8DC65-EC10-4CBD-AE87-300A6A92F20B}" srcOrd="0" destOrd="0" parTransId="{D007F6D2-2351-4279-AF6B-05ED2FCF330F}" sibTransId="{79C7AB4D-DC9F-4F86-BA23-8DD6E1363D96}"/>
    <dgm:cxn modelId="{28688368-FC83-4B0B-94E1-E28A1AE39421}" type="presParOf" srcId="{D44731D7-9D43-4941-A8F2-D747D3651403}" destId="{EF1AAB6A-29C5-4450-935F-2EA25427C676}" srcOrd="0" destOrd="0" presId="urn:microsoft.com/office/officeart/2005/8/layout/vList2"/>
    <dgm:cxn modelId="{384350FC-EA6E-436E-820A-8765B7BC003A}" type="presParOf" srcId="{D44731D7-9D43-4941-A8F2-D747D3651403}" destId="{3260F999-E01B-4462-B157-B6F1D3A919FA}" srcOrd="1" destOrd="0" presId="urn:microsoft.com/office/officeart/2005/8/layout/vList2"/>
    <dgm:cxn modelId="{3208BEFC-FAE4-4FC3-9290-479B30EA0413}" type="presParOf" srcId="{D44731D7-9D43-4941-A8F2-D747D3651403}" destId="{6E675DD8-05F8-428C-B349-86DE3CA87AEA}" srcOrd="2" destOrd="0" presId="urn:microsoft.com/office/officeart/2005/8/layout/vList2"/>
    <dgm:cxn modelId="{EE408C76-E515-4F58-AC9E-CB5D380D9CB1}" type="presParOf" srcId="{D44731D7-9D43-4941-A8F2-D747D3651403}" destId="{FCE8965F-3D6F-4075-9445-4B2B1C741412}" srcOrd="3" destOrd="0" presId="urn:microsoft.com/office/officeart/2005/8/layout/vList2"/>
    <dgm:cxn modelId="{F6AF3DD2-6D81-4957-88EC-8ACE5BBBB43A}" type="presParOf" srcId="{D44731D7-9D43-4941-A8F2-D747D3651403}" destId="{CD1DB44E-DCE9-40D7-9C5C-DCCCC1CE304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1AAB6A-29C5-4450-935F-2EA25427C676}">
      <dsp:nvSpPr>
        <dsp:cNvPr id="0" name=""/>
        <dsp:cNvSpPr/>
      </dsp:nvSpPr>
      <dsp:spPr>
        <a:xfrm>
          <a:off x="0" y="0"/>
          <a:ext cx="4781803" cy="1971718"/>
        </a:xfrm>
        <a:prstGeom prst="roundRect">
          <a:avLst/>
        </a:prstGeom>
        <a:gradFill rotWithShape="0">
          <a:gsLst>
            <a:gs pos="0">
              <a:schemeClr val="accent2">
                <a:shade val="80000"/>
                <a:hueOff val="0"/>
                <a:satOff val="0"/>
                <a:lumOff val="0"/>
                <a:alphaOff val="0"/>
                <a:tint val="65000"/>
                <a:lumMod val="110000"/>
              </a:schemeClr>
            </a:gs>
            <a:gs pos="88000">
              <a:schemeClr val="accent2">
                <a:shade val="8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latin typeface="Book Antiqua" panose="02040602050305030304" pitchFamily="18" charset="0"/>
            </a:rPr>
            <a:t>Audits</a:t>
          </a:r>
        </a:p>
        <a:p>
          <a:pPr marL="0" lvl="0" indent="0" algn="l" defTabSz="533400">
            <a:lnSpc>
              <a:spcPct val="90000"/>
            </a:lnSpc>
            <a:spcBef>
              <a:spcPct val="0"/>
            </a:spcBef>
            <a:spcAft>
              <a:spcPct val="35000"/>
            </a:spcAft>
            <a:buNone/>
          </a:pPr>
          <a:r>
            <a:rPr lang="en-US" sz="1200" kern="1200" dirty="0">
              <a:latin typeface="Book Antiqua" panose="02040602050305030304" pitchFamily="18" charset="0"/>
            </a:rPr>
            <a:t>Assurance services defined as examinations of evidence for the purpose of providing an independent assessment on governance, risk management, and control processes for the organization. Audits can be reviews of units (administrative or academic), or business functions that cut across unit boundaries.</a:t>
          </a:r>
        </a:p>
      </dsp:txBody>
      <dsp:txXfrm>
        <a:off x="96251" y="96251"/>
        <a:ext cx="4589301" cy="1779216"/>
      </dsp:txXfrm>
    </dsp:sp>
    <dsp:sp modelId="{6E675DD8-05F8-428C-B349-86DE3CA87AEA}">
      <dsp:nvSpPr>
        <dsp:cNvPr id="0" name=""/>
        <dsp:cNvSpPr/>
      </dsp:nvSpPr>
      <dsp:spPr>
        <a:xfrm>
          <a:off x="0" y="1985940"/>
          <a:ext cx="4781803" cy="1971718"/>
        </a:xfrm>
        <a:prstGeom prst="roundRect">
          <a:avLst/>
        </a:prstGeom>
        <a:gradFill rotWithShape="0">
          <a:gsLst>
            <a:gs pos="0">
              <a:schemeClr val="accent2">
                <a:shade val="80000"/>
                <a:hueOff val="100833"/>
                <a:satOff val="-14132"/>
                <a:lumOff val="15721"/>
                <a:alphaOff val="0"/>
                <a:tint val="65000"/>
                <a:lumMod val="110000"/>
              </a:schemeClr>
            </a:gs>
            <a:gs pos="88000">
              <a:schemeClr val="accent2">
                <a:shade val="80000"/>
                <a:hueOff val="100833"/>
                <a:satOff val="-14132"/>
                <a:lumOff val="15721"/>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latin typeface="Book Antiqua" panose="02040602050305030304" pitchFamily="18" charset="0"/>
            </a:rPr>
            <a:t>Consulting/Advisory Services</a:t>
          </a:r>
        </a:p>
        <a:p>
          <a:pPr marL="0" lvl="0" indent="0" algn="l" defTabSz="533400">
            <a:lnSpc>
              <a:spcPct val="90000"/>
            </a:lnSpc>
            <a:spcBef>
              <a:spcPct val="0"/>
            </a:spcBef>
            <a:spcAft>
              <a:spcPct val="35000"/>
            </a:spcAft>
            <a:buNone/>
          </a:pPr>
          <a:r>
            <a:rPr lang="en-US" sz="1200" b="0" kern="1200" dirty="0">
              <a:latin typeface="Book Antiqua" panose="02040602050305030304" pitchFamily="18" charset="0"/>
            </a:rPr>
            <a:t>Reviews whose nature and scope are agreed upon with the client, and intended to add value and improve the organization’s governance, risk management and control processes without the internal auditor assuming management responsibility.  </a:t>
          </a:r>
        </a:p>
      </dsp:txBody>
      <dsp:txXfrm>
        <a:off x="96251" y="2082191"/>
        <a:ext cx="4589301" cy="1779216"/>
      </dsp:txXfrm>
    </dsp:sp>
    <dsp:sp modelId="{CD1DB44E-DCE9-40D7-9C5C-DCCCC1CE304D}">
      <dsp:nvSpPr>
        <dsp:cNvPr id="0" name=""/>
        <dsp:cNvSpPr/>
      </dsp:nvSpPr>
      <dsp:spPr>
        <a:xfrm>
          <a:off x="0" y="3970439"/>
          <a:ext cx="4781803" cy="1971718"/>
        </a:xfrm>
        <a:prstGeom prst="roundRect">
          <a:avLst/>
        </a:prstGeom>
        <a:gradFill rotWithShape="0">
          <a:gsLst>
            <a:gs pos="0">
              <a:schemeClr val="accent2">
                <a:shade val="80000"/>
                <a:hueOff val="201665"/>
                <a:satOff val="-28264"/>
                <a:lumOff val="31442"/>
                <a:alphaOff val="0"/>
                <a:tint val="65000"/>
                <a:lumMod val="110000"/>
              </a:schemeClr>
            </a:gs>
            <a:gs pos="88000">
              <a:schemeClr val="accent2">
                <a:shade val="80000"/>
                <a:hueOff val="201665"/>
                <a:satOff val="-28264"/>
                <a:lumOff val="31442"/>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endParaRPr lang="en-US" sz="1200" b="1" u="sng" kern="1200" dirty="0">
            <a:latin typeface="Book Antiqua" panose="02040602050305030304" pitchFamily="18" charset="0"/>
          </a:endParaRPr>
        </a:p>
        <a:p>
          <a:pPr marL="0" lvl="0" indent="0" algn="l" defTabSz="533400">
            <a:lnSpc>
              <a:spcPct val="90000"/>
            </a:lnSpc>
            <a:spcBef>
              <a:spcPct val="0"/>
            </a:spcBef>
            <a:spcAft>
              <a:spcPct val="35000"/>
            </a:spcAft>
            <a:buNone/>
          </a:pPr>
          <a:endParaRPr lang="en-US" sz="1200" b="1" u="sng" kern="1200" dirty="0">
            <a:latin typeface="Book Antiqua" panose="02040602050305030304" pitchFamily="18" charset="0"/>
          </a:endParaRPr>
        </a:p>
        <a:p>
          <a:pPr marL="0" lvl="0" indent="0" algn="l" defTabSz="533400">
            <a:lnSpc>
              <a:spcPct val="90000"/>
            </a:lnSpc>
            <a:spcBef>
              <a:spcPct val="0"/>
            </a:spcBef>
            <a:spcAft>
              <a:spcPct val="35000"/>
            </a:spcAft>
            <a:buNone/>
          </a:pPr>
          <a:r>
            <a:rPr lang="en-US" sz="1200" b="1" u="sng" kern="1200" dirty="0">
              <a:latin typeface="Book Antiqua" panose="02040602050305030304" pitchFamily="18" charset="0"/>
            </a:rPr>
            <a:t>External Audit Coordination</a:t>
          </a:r>
        </a:p>
        <a:p>
          <a:pPr marL="0" lvl="0" indent="0" algn="l" defTabSz="533400">
            <a:lnSpc>
              <a:spcPct val="90000"/>
            </a:lnSpc>
            <a:spcBef>
              <a:spcPct val="0"/>
            </a:spcBef>
            <a:spcAft>
              <a:spcPct val="35000"/>
            </a:spcAft>
            <a:buNone/>
          </a:pPr>
          <a:r>
            <a:rPr lang="en-US" sz="1200" kern="1200" dirty="0">
              <a:latin typeface="Book Antiqua" panose="02040602050305030304" pitchFamily="18" charset="0"/>
            </a:rPr>
            <a:t>Skilled facilitation of external audit activities including service as primary liaison between the university and external auditor; management and coordination of financial and administrative information and data requests; and provision of guidance and assistance in resolving questions and issues.</a:t>
          </a:r>
          <a:endParaRPr lang="en-US" sz="1200" b="1" u="sng" kern="1200" dirty="0">
            <a:latin typeface="Book Antiqua" panose="02040602050305030304" pitchFamily="18" charset="0"/>
          </a:endParaRPr>
        </a:p>
        <a:p>
          <a:pPr marL="0" lvl="0" indent="0" algn="l" defTabSz="533400">
            <a:lnSpc>
              <a:spcPct val="90000"/>
            </a:lnSpc>
            <a:spcBef>
              <a:spcPct val="0"/>
            </a:spcBef>
            <a:spcAft>
              <a:spcPct val="35000"/>
            </a:spcAft>
            <a:buNone/>
          </a:pPr>
          <a:endParaRPr lang="en-US" sz="1200" b="1" u="sng" kern="1200" dirty="0">
            <a:latin typeface="Book Antiqua" panose="02040602050305030304" pitchFamily="18" charset="0"/>
          </a:endParaRPr>
        </a:p>
        <a:p>
          <a:pPr marL="0" lvl="0" indent="0" algn="l" defTabSz="533400">
            <a:lnSpc>
              <a:spcPct val="90000"/>
            </a:lnSpc>
            <a:spcBef>
              <a:spcPct val="0"/>
            </a:spcBef>
            <a:spcAft>
              <a:spcPct val="35000"/>
            </a:spcAft>
            <a:buNone/>
          </a:pPr>
          <a:endParaRPr lang="en-US" sz="1200" b="1" u="sng" kern="1200" dirty="0">
            <a:latin typeface="Book Antiqua" panose="02040602050305030304" pitchFamily="18" charset="0"/>
          </a:endParaRPr>
        </a:p>
      </dsp:txBody>
      <dsp:txXfrm>
        <a:off x="96251" y="4066690"/>
        <a:ext cx="4589301" cy="177921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700" cy="461804"/>
          </a:xfrm>
          <a:prstGeom prst="rect">
            <a:avLst/>
          </a:prstGeom>
        </p:spPr>
        <p:txBody>
          <a:bodyPr vert="horz" lIns="92478" tIns="46238" rIns="92478" bIns="46238" rtlCol="0"/>
          <a:lstStyle>
            <a:lvl1pPr algn="l">
              <a:defRPr sz="1200"/>
            </a:lvl1pPr>
          </a:lstStyle>
          <a:p>
            <a:endParaRPr lang="en-US" dirty="0"/>
          </a:p>
        </p:txBody>
      </p:sp>
      <p:sp>
        <p:nvSpPr>
          <p:cNvPr id="3" name="Date Placeholder 2"/>
          <p:cNvSpPr>
            <a:spLocks noGrp="1"/>
          </p:cNvSpPr>
          <p:nvPr>
            <p:ph type="dt" idx="1"/>
          </p:nvPr>
        </p:nvSpPr>
        <p:spPr>
          <a:xfrm>
            <a:off x="3936769" y="0"/>
            <a:ext cx="3011700" cy="461804"/>
          </a:xfrm>
          <a:prstGeom prst="rect">
            <a:avLst/>
          </a:prstGeom>
        </p:spPr>
        <p:txBody>
          <a:bodyPr vert="horz" lIns="92478" tIns="46238" rIns="92478" bIns="46238" rtlCol="0"/>
          <a:lstStyle>
            <a:lvl1pPr algn="r">
              <a:defRPr sz="1200"/>
            </a:lvl1pPr>
          </a:lstStyle>
          <a:p>
            <a:fld id="{3A590FE9-0B05-44A1-8E28-B3DBBEE66BAB}" type="datetimeFigureOut">
              <a:rPr lang="en-US" smtClean="0"/>
              <a:t>1/12/2026</a:t>
            </a:fld>
            <a:endParaRPr lang="en-US" dirty="0"/>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2478" tIns="46238" rIns="92478" bIns="46238"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78" tIns="46238" rIns="92478" bIns="4623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68"/>
            <a:ext cx="3011700" cy="461804"/>
          </a:xfrm>
          <a:prstGeom prst="rect">
            <a:avLst/>
          </a:prstGeom>
        </p:spPr>
        <p:txBody>
          <a:bodyPr vert="horz" lIns="92478" tIns="46238" rIns="92478" bIns="4623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9" y="8772668"/>
            <a:ext cx="3011700" cy="461804"/>
          </a:xfrm>
          <a:prstGeom prst="rect">
            <a:avLst/>
          </a:prstGeom>
        </p:spPr>
        <p:txBody>
          <a:bodyPr vert="horz" lIns="92478" tIns="46238" rIns="92478" bIns="46238" rtlCol="0" anchor="b"/>
          <a:lstStyle>
            <a:lvl1pPr algn="r">
              <a:defRPr sz="1200"/>
            </a:lvl1pPr>
          </a:lstStyle>
          <a:p>
            <a:fld id="{DB5CB03D-52F8-45FC-9D51-CC9AF1B89DEC}" type="slidenum">
              <a:rPr lang="en-US" smtClean="0"/>
              <a:t>‹#›</a:t>
            </a:fld>
            <a:endParaRPr lang="en-US" dirty="0"/>
          </a:p>
        </p:txBody>
      </p:sp>
    </p:spTree>
    <p:extLst>
      <p:ext uri="{BB962C8B-B14F-4D97-AF65-F5344CB8AC3E}">
        <p14:creationId xmlns:p14="http://schemas.microsoft.com/office/powerpoint/2010/main" val="14236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a:t>
            </a:fld>
            <a:endParaRPr lang="en-US" dirty="0"/>
          </a:p>
        </p:txBody>
      </p:sp>
    </p:spTree>
    <p:extLst>
      <p:ext uri="{BB962C8B-B14F-4D97-AF65-F5344CB8AC3E}">
        <p14:creationId xmlns:p14="http://schemas.microsoft.com/office/powerpoint/2010/main" val="514027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11</a:t>
            </a:fld>
            <a:endParaRPr lang="en-US" dirty="0"/>
          </a:p>
        </p:txBody>
      </p:sp>
    </p:spTree>
    <p:extLst>
      <p:ext uri="{BB962C8B-B14F-4D97-AF65-F5344CB8AC3E}">
        <p14:creationId xmlns:p14="http://schemas.microsoft.com/office/powerpoint/2010/main" val="2426919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12</a:t>
            </a:fld>
            <a:endParaRPr lang="en-US" dirty="0"/>
          </a:p>
        </p:txBody>
      </p:sp>
    </p:spTree>
    <p:extLst>
      <p:ext uri="{BB962C8B-B14F-4D97-AF65-F5344CB8AC3E}">
        <p14:creationId xmlns:p14="http://schemas.microsoft.com/office/powerpoint/2010/main" val="3486403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13</a:t>
            </a:fld>
            <a:endParaRPr lang="en-US" dirty="0"/>
          </a:p>
        </p:txBody>
      </p:sp>
    </p:spTree>
    <p:extLst>
      <p:ext uri="{BB962C8B-B14F-4D97-AF65-F5344CB8AC3E}">
        <p14:creationId xmlns:p14="http://schemas.microsoft.com/office/powerpoint/2010/main" val="40249167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14</a:t>
            </a:fld>
            <a:endParaRPr lang="en-US" dirty="0"/>
          </a:p>
        </p:txBody>
      </p:sp>
    </p:spTree>
    <p:extLst>
      <p:ext uri="{BB962C8B-B14F-4D97-AF65-F5344CB8AC3E}">
        <p14:creationId xmlns:p14="http://schemas.microsoft.com/office/powerpoint/2010/main" val="28456612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15</a:t>
            </a:fld>
            <a:endParaRPr lang="en-US" dirty="0"/>
          </a:p>
        </p:txBody>
      </p:sp>
    </p:spTree>
    <p:extLst>
      <p:ext uri="{BB962C8B-B14F-4D97-AF65-F5344CB8AC3E}">
        <p14:creationId xmlns:p14="http://schemas.microsoft.com/office/powerpoint/2010/main" val="2249219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16</a:t>
            </a:fld>
            <a:endParaRPr lang="en-US" dirty="0"/>
          </a:p>
        </p:txBody>
      </p:sp>
    </p:spTree>
    <p:extLst>
      <p:ext uri="{BB962C8B-B14F-4D97-AF65-F5344CB8AC3E}">
        <p14:creationId xmlns:p14="http://schemas.microsoft.com/office/powerpoint/2010/main" val="17412044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17</a:t>
            </a:fld>
            <a:endParaRPr lang="en-US" dirty="0"/>
          </a:p>
        </p:txBody>
      </p:sp>
    </p:spTree>
    <p:extLst>
      <p:ext uri="{BB962C8B-B14F-4D97-AF65-F5344CB8AC3E}">
        <p14:creationId xmlns:p14="http://schemas.microsoft.com/office/powerpoint/2010/main" val="42218457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18</a:t>
            </a:fld>
            <a:endParaRPr lang="en-US" dirty="0"/>
          </a:p>
        </p:txBody>
      </p:sp>
    </p:spTree>
    <p:extLst>
      <p:ext uri="{BB962C8B-B14F-4D97-AF65-F5344CB8AC3E}">
        <p14:creationId xmlns:p14="http://schemas.microsoft.com/office/powerpoint/2010/main" val="1401588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2</a:t>
            </a:fld>
            <a:endParaRPr lang="en-US" dirty="0"/>
          </a:p>
        </p:txBody>
      </p:sp>
    </p:spTree>
    <p:extLst>
      <p:ext uri="{BB962C8B-B14F-4D97-AF65-F5344CB8AC3E}">
        <p14:creationId xmlns:p14="http://schemas.microsoft.com/office/powerpoint/2010/main" val="3769939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3</a:t>
            </a:fld>
            <a:endParaRPr lang="en-US" dirty="0"/>
          </a:p>
        </p:txBody>
      </p:sp>
    </p:spTree>
    <p:extLst>
      <p:ext uri="{BB962C8B-B14F-4D97-AF65-F5344CB8AC3E}">
        <p14:creationId xmlns:p14="http://schemas.microsoft.com/office/powerpoint/2010/main" val="333320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4</a:t>
            </a:fld>
            <a:endParaRPr lang="en-US" dirty="0"/>
          </a:p>
        </p:txBody>
      </p:sp>
    </p:spTree>
    <p:extLst>
      <p:ext uri="{BB962C8B-B14F-4D97-AF65-F5344CB8AC3E}">
        <p14:creationId xmlns:p14="http://schemas.microsoft.com/office/powerpoint/2010/main" val="616008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6</a:t>
            </a:fld>
            <a:endParaRPr lang="en-US" dirty="0"/>
          </a:p>
        </p:txBody>
      </p:sp>
    </p:spTree>
    <p:extLst>
      <p:ext uri="{BB962C8B-B14F-4D97-AF65-F5344CB8AC3E}">
        <p14:creationId xmlns:p14="http://schemas.microsoft.com/office/powerpoint/2010/main" val="3413267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7</a:t>
            </a:fld>
            <a:endParaRPr lang="en-US" dirty="0"/>
          </a:p>
        </p:txBody>
      </p:sp>
    </p:spTree>
    <p:extLst>
      <p:ext uri="{BB962C8B-B14F-4D97-AF65-F5344CB8AC3E}">
        <p14:creationId xmlns:p14="http://schemas.microsoft.com/office/powerpoint/2010/main" val="3216993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8</a:t>
            </a:fld>
            <a:endParaRPr lang="en-US" dirty="0"/>
          </a:p>
        </p:txBody>
      </p:sp>
    </p:spTree>
    <p:extLst>
      <p:ext uri="{BB962C8B-B14F-4D97-AF65-F5344CB8AC3E}">
        <p14:creationId xmlns:p14="http://schemas.microsoft.com/office/powerpoint/2010/main" val="3465561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9</a:t>
            </a:fld>
            <a:endParaRPr lang="en-US" dirty="0"/>
          </a:p>
        </p:txBody>
      </p:sp>
    </p:spTree>
    <p:extLst>
      <p:ext uri="{BB962C8B-B14F-4D97-AF65-F5344CB8AC3E}">
        <p14:creationId xmlns:p14="http://schemas.microsoft.com/office/powerpoint/2010/main" val="1619906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10</a:t>
            </a:fld>
            <a:endParaRPr lang="en-US" dirty="0"/>
          </a:p>
        </p:txBody>
      </p:sp>
    </p:spTree>
    <p:extLst>
      <p:ext uri="{BB962C8B-B14F-4D97-AF65-F5344CB8AC3E}">
        <p14:creationId xmlns:p14="http://schemas.microsoft.com/office/powerpoint/2010/main" val="4214711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2BA6E9-7937-44B4-829A-D468950C7E2F}"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04035983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80800031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8434162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84700285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488089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172742357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B38114-F9E3-40B9-AB1A-D5A9B927EB74}"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48880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507869-9BFE-4EB9-AB05-E7FB4B251C82}"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36161129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0889F-9DA1-4154-B07C-B7AB49C5699A}"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377547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EA96A3-9628-42FA-A574-AB0E4AAE954F}" type="datetime1">
              <a:rPr lang="en-US" smtClean="0"/>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31687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297074-6788-43CC-8EF2-AE331192811D}" type="datetime1">
              <a:rPr lang="en-US" smtClean="0"/>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4216123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FD5C9E-5787-4173-9E06-CDA0ED324018}" type="datetime1">
              <a:rPr lang="en-US" smtClean="0"/>
              <a:t>1/12/2026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326300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786D84-FBDC-464C-AF82-AE4C14E0CCBF}" type="datetime1">
              <a:rPr lang="en-US" smtClean="0"/>
              <a:t>1/12/2026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56708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1B45F-AAB8-49A6-B000-68B401BFB389}" type="datetime1">
              <a:rPr lang="en-US" smtClean="0"/>
              <a:t>1/12/2026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16207874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415EF7D-F3C3-4D1F-B54A-865B3EDE2A5E}" type="datetime1">
              <a:rPr lang="en-US" smtClean="0"/>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74711450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7B082C-C91C-41AA-B987-00D6CDC3049D}" type="datetime1">
              <a:rPr lang="en-US" smtClean="0"/>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01347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A590213-BD9F-4C19-9E96-C03E1EC335B8}" type="datetime1">
              <a:rPr lang="en-US" smtClean="0"/>
              <a:t>1/12/2026</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357186431"/>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 id="2147483945" r:id="rId13"/>
    <p:sldLayoutId id="2147483946" r:id="rId14"/>
    <p:sldLayoutId id="2147483947" r:id="rId15"/>
    <p:sldLayoutId id="214748394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41450"/>
            <a:ext cx="7772400" cy="1829761"/>
          </a:xfrm>
        </p:spPr>
        <p:txBody>
          <a:bodyPr>
            <a:normAutofit/>
          </a:bodyPr>
          <a:lstStyle/>
          <a:p>
            <a:pPr algn="ctr"/>
            <a:r>
              <a:rPr lang="en-US" dirty="0">
                <a:solidFill>
                  <a:schemeClr val="tx1"/>
                </a:solidFill>
                <a:latin typeface="Baskerville Old Face" panose="02020602080505020303" pitchFamily="18" charset="0"/>
              </a:rPr>
              <a:t>University of California</a:t>
            </a:r>
            <a:br>
              <a:rPr lang="en-US" dirty="0">
                <a:solidFill>
                  <a:schemeClr val="tx1"/>
                </a:solidFill>
                <a:latin typeface="Baskerville Old Face" panose="02020602080505020303" pitchFamily="18" charset="0"/>
              </a:rPr>
            </a:br>
            <a:r>
              <a:rPr lang="en-US" dirty="0">
                <a:solidFill>
                  <a:schemeClr val="tx1"/>
                </a:solidFill>
                <a:latin typeface="Baskerville Old Face" panose="02020602080505020303" pitchFamily="18" charset="0"/>
              </a:rPr>
              <a:t>Santa Barbara</a:t>
            </a:r>
          </a:p>
        </p:txBody>
      </p:sp>
      <p:sp>
        <p:nvSpPr>
          <p:cNvPr id="3" name="Subtitle 2"/>
          <p:cNvSpPr>
            <a:spLocks noGrp="1"/>
          </p:cNvSpPr>
          <p:nvPr>
            <p:ph type="subTitle" idx="1"/>
          </p:nvPr>
        </p:nvSpPr>
        <p:spPr>
          <a:xfrm>
            <a:off x="457200" y="3733800"/>
            <a:ext cx="7772400" cy="2286000"/>
          </a:xfrm>
        </p:spPr>
        <p:txBody>
          <a:bodyPr>
            <a:normAutofit fontScale="55000" lnSpcReduction="20000"/>
          </a:bodyPr>
          <a:lstStyle/>
          <a:p>
            <a:endParaRPr lang="en-US" dirty="0"/>
          </a:p>
          <a:p>
            <a:endParaRPr lang="en-US" dirty="0"/>
          </a:p>
          <a:p>
            <a:pPr algn="ctr">
              <a:lnSpc>
                <a:spcPct val="220000"/>
              </a:lnSpc>
              <a:spcBef>
                <a:spcPts val="0"/>
              </a:spcBef>
            </a:pPr>
            <a:r>
              <a:rPr lang="en-US" sz="5600" b="1" dirty="0">
                <a:solidFill>
                  <a:schemeClr val="tx1"/>
                </a:solidFill>
                <a:latin typeface="Baskerville Old Face" panose="02020602080505020303" pitchFamily="18" charset="0"/>
              </a:rPr>
              <a:t>Audit &amp; Advisory Services</a:t>
            </a:r>
          </a:p>
          <a:p>
            <a:pPr algn="ctr">
              <a:lnSpc>
                <a:spcPct val="220000"/>
              </a:lnSpc>
              <a:spcBef>
                <a:spcPts val="0"/>
              </a:spcBef>
            </a:pPr>
            <a:r>
              <a:rPr lang="en-US" sz="5600" b="1" dirty="0">
                <a:solidFill>
                  <a:schemeClr val="tx1"/>
                </a:solidFill>
                <a:latin typeface="Baskerville Old Face" panose="02020602080505020303" pitchFamily="18" charset="0"/>
              </a:rPr>
              <a:t>Report on Activities for Fiscal Year 2025</a:t>
            </a:r>
          </a:p>
        </p:txBody>
      </p:sp>
      <p:sp>
        <p:nvSpPr>
          <p:cNvPr id="6" name="Slide Number Placeholder 5"/>
          <p:cNvSpPr>
            <a:spLocks noGrp="1"/>
          </p:cNvSpPr>
          <p:nvPr>
            <p:ph type="sldNum" sz="quarter" idx="12"/>
          </p:nvPr>
        </p:nvSpPr>
        <p:spPr>
          <a:xfrm>
            <a:off x="4137660" y="6507326"/>
            <a:ext cx="411480" cy="365125"/>
          </a:xfrm>
        </p:spPr>
        <p:txBody>
          <a:bodyPr/>
          <a:lstStyle/>
          <a:p>
            <a:fld id="{D18737D0-1F07-487A-BC82-FDF5B924E95B}" type="slidenum">
              <a:rPr lang="en-US" b="1" smtClean="0">
                <a:solidFill>
                  <a:schemeClr val="tx1"/>
                </a:solidFill>
              </a:rPr>
              <a:pPr/>
              <a:t>1</a:t>
            </a:fld>
            <a:endParaRPr lang="en-US" b="1" dirty="0">
              <a:solidFill>
                <a:schemeClr val="tx1"/>
              </a:solidFill>
            </a:endParaRPr>
          </a:p>
        </p:txBody>
      </p:sp>
      <p:sp>
        <p:nvSpPr>
          <p:cNvPr id="7" name="Rectangle 6"/>
          <p:cNvSpPr/>
          <p:nvPr/>
        </p:nvSpPr>
        <p:spPr>
          <a:xfrm>
            <a:off x="152400" y="648361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10</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482A5E96-159E-4B46-A43E-01B6D45C2C5B}"/>
              </a:ext>
            </a:extLst>
          </p:cNvPr>
          <p:cNvSpPr/>
          <p:nvPr/>
        </p:nvSpPr>
        <p:spPr>
          <a:xfrm>
            <a:off x="836518" y="1378624"/>
            <a:ext cx="7421878" cy="500136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Research Compliance – International Travel:</a:t>
            </a:r>
          </a:p>
          <a:p>
            <a:pPr algn="just" hangingPunct="0"/>
            <a:r>
              <a:rPr lang="en-US" sz="1100" dirty="0">
                <a:latin typeface="Book Antiqua" panose="02040602050305030304" pitchFamily="18" charset="0"/>
              </a:rPr>
              <a:t>The primary purpose was to evaluate internal controls implemented at the University of California Santa Barbara (UCSB) for tracking international business travel for researchers and enforcing compliance with agency requirements, export control regulations, and University policy regarding international travel. The main objectives were to determine whether:</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International travel policies, procedures, and guidance provide adequate information to keep researchers aware of international travel compliance requirements.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Roles and responsibilities are formalized to track and enforce international travel compliance requirements.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international travel review process identifies and addresses compliance issues or incidents.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International travel training programs and guidelines are available to researchers and departments providing administrative support to researchers.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There are monitoring mechanisms to enforce foreign travel registration as required by the University of California (UC) Policy G-28 Travel Regulation (UC Travel Policy)1 to:</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628650" lvl="1" indent="-171450" hangingPunct="0">
              <a:buFont typeface="Courier New" panose="02070309020205020404" pitchFamily="49" charset="0"/>
              <a:buChar char="o"/>
            </a:pPr>
            <a:r>
              <a:rPr lang="en-US" sz="1100" dirty="0">
                <a:latin typeface="Book Antiqua" panose="02040602050305030304" pitchFamily="18" charset="0"/>
              </a:rPr>
              <a:t>Improve safety when visiting Level 4 countries listed in the United States (U.S) State Department Travel Advisory list.</a:t>
            </a:r>
          </a:p>
          <a:p>
            <a:pPr marL="628650" lvl="1" indent="-171450" hangingPunct="0">
              <a:buFont typeface="Courier New" panose="02070309020205020404" pitchFamily="49" charset="0"/>
              <a:buChar char="o"/>
            </a:pPr>
            <a:r>
              <a:rPr lang="en-US" sz="1100" dirty="0">
                <a:latin typeface="Book Antiqua" panose="02040602050305030304" pitchFamily="18" charset="0"/>
              </a:rPr>
              <a:t>Assist in identifying international travel compliance requirements.</a:t>
            </a:r>
          </a:p>
          <a:p>
            <a:pPr marL="628650" lvl="1" indent="-171450" hangingPunct="0">
              <a:buFont typeface="Courier New" panose="02070309020205020404" pitchFamily="49" charset="0"/>
              <a:buChar char="o"/>
            </a:pPr>
            <a:r>
              <a:rPr lang="en-US" sz="1100" dirty="0">
                <a:latin typeface="Book Antiqua" panose="02040602050305030304" pitchFamily="18" charset="0"/>
              </a:rPr>
              <a:t>UCSB researchers request preapproval or consult the Export Control Office (ECO) when:</a:t>
            </a:r>
          </a:p>
          <a:p>
            <a:pPr marL="628650" lvl="1" indent="-171450" hangingPunct="0">
              <a:buFont typeface="Courier New" panose="02070309020205020404" pitchFamily="49" charset="0"/>
              <a:buChar char="o"/>
            </a:pPr>
            <a:r>
              <a:rPr lang="en-US" sz="1100" dirty="0">
                <a:latin typeface="Book Antiqua" panose="02040602050305030304" pitchFamily="18" charset="0"/>
              </a:rPr>
              <a:t>It is required in the grants used to pay travel expenses.</a:t>
            </a:r>
          </a:p>
          <a:p>
            <a:pPr marL="628650" lvl="1" indent="-171450" hangingPunct="0">
              <a:buFont typeface="Courier New" panose="02070309020205020404" pitchFamily="49" charset="0"/>
              <a:buChar char="o"/>
            </a:pPr>
            <a:r>
              <a:rPr lang="en-US" sz="1100" dirty="0">
                <a:latin typeface="Book Antiqua" panose="02040602050305030304" pitchFamily="18" charset="0"/>
              </a:rPr>
              <a:t>Travelling to sanctioned or embargoed countries.</a:t>
            </a:r>
          </a:p>
          <a:p>
            <a:pPr marL="628650" lvl="1" indent="-171450" hangingPunct="0">
              <a:buFont typeface="Courier New" panose="02070309020205020404" pitchFamily="49" charset="0"/>
              <a:buChar char="o"/>
            </a:pPr>
            <a:r>
              <a:rPr lang="en-US" sz="1100" dirty="0">
                <a:latin typeface="Book Antiqua" panose="02040602050305030304" pitchFamily="18" charset="0"/>
              </a:rPr>
              <a:t>Engaging with Restricted Foreign Research Institutions.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Office of Research (OR) has initiated a preparedness program to comply with the new National Security Presidential Memorandum (NSPM-33)5 regarding foreign travel requirements.</a:t>
            </a:r>
          </a:p>
        </p:txBody>
      </p:sp>
    </p:spTree>
    <p:extLst>
      <p:ext uri="{BB962C8B-B14F-4D97-AF65-F5344CB8AC3E}">
        <p14:creationId xmlns:p14="http://schemas.microsoft.com/office/powerpoint/2010/main" val="1098247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11</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69301F9C-85C0-48E5-AB61-0FB0362B11D4}"/>
              </a:ext>
            </a:extLst>
          </p:cNvPr>
          <p:cNvSpPr/>
          <p:nvPr/>
        </p:nvSpPr>
        <p:spPr>
          <a:xfrm>
            <a:off x="828051" y="1223341"/>
            <a:ext cx="7421878" cy="523220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University Library Special Research Collections – Physical Security:</a:t>
            </a:r>
          </a:p>
          <a:p>
            <a:pPr algn="just" hangingPunct="0"/>
            <a:r>
              <a:rPr lang="en-US" sz="1100" dirty="0">
                <a:latin typeface="Book Antiqua" panose="02040602050305030304" pitchFamily="18" charset="0"/>
              </a:rPr>
              <a:t>The audit aimed to assess the efficiency and effectiveness of the internal controls for the Special Research Collections at the University Library (Library), ensuring the integrity of the Special Research Collections (SRC) and compliance with University of California (UC) policies. The main objectives were to determine whether:</a:t>
            </a:r>
          </a:p>
          <a:p>
            <a:pPr algn="just" hangingPunct="0"/>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 Library has documented procedures to handle special research collections, including recommended internal controls in the acquisition1, processing2, transferring, and deaccessioning3 of special research collections.</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 Library has implemented checks and balances aligned with best practices, including the separation of duties model, to ensure the integrity of handling special research collections. This includes whether computer system profiles and privileges follow the least privilege principle, as required by UC Policy IS-3: Electronic Information Security.</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 Library officially records and reports gifts-in-kind4 acceptance aligned with the UC Development Reference Guide and reports to the University of California Santa Barbara (UCSB) Gift Administration Office to record gifts donated to the UC Regents.</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 Library performs economic assessments of all special research collections and determines whether additional safeguards are needed for high-value items, such as material transfers, prioritizing digitization, and proper insurance coverage.</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 deaccessioning process for partial or complete special research collections complies with UC BUS-38 Disposition of Excess Property and Transfer of University-Owned Property and the UC Development Reference Guide regarding the sale or other disposition of donated property.</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 Library has documented a physical security plan and internal controls aligned with the University of California Santa Barbara (UCSB) Physical Access Control Policy. This includes adequate security infrastructures, a formal authorization process to grant and monitor physical access, and periodic evaluations of security measures.</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There is a formal process for requesting and granting access to SRC’s inventory systems. Adequate controls monitor access and activity in these systems, focusing on modifying special research collections inventory records.</a:t>
            </a:r>
          </a:p>
          <a:p>
            <a:pPr marL="171450" indent="-171450" hangingPunct="0">
              <a:buFont typeface="Arial" panose="020B0604020202020204" pitchFamily="34" charset="0"/>
              <a:buChar char="•"/>
            </a:pPr>
            <a:endParaRPr lang="en-US" sz="1000" dirty="0">
              <a:latin typeface="Book Antiqua" panose="02040602050305030304" pitchFamily="18" charset="0"/>
            </a:endParaRPr>
          </a:p>
          <a:p>
            <a:pPr marL="171450" indent="-171450" hangingPunct="0">
              <a:buFont typeface="Arial" panose="020B0604020202020204" pitchFamily="34" charset="0"/>
              <a:buChar char="•"/>
            </a:pPr>
            <a:r>
              <a:rPr lang="en-US" sz="1000" dirty="0">
                <a:latin typeface="Book Antiqua" panose="02040602050305030304" pitchFamily="18" charset="0"/>
              </a:rPr>
              <a:t>Roles and responsibilities are adequately defined to ensure computer systems are fully configured, operational, and supported by personnel with technical knowledge to assess the quality of the service (availability, backup, updates, vulnerabilities, etc.) and configure critical elements so that systems are working as intended.</a:t>
            </a:r>
          </a:p>
        </p:txBody>
      </p:sp>
    </p:spTree>
    <p:extLst>
      <p:ext uri="{BB962C8B-B14F-4D97-AF65-F5344CB8AC3E}">
        <p14:creationId xmlns:p14="http://schemas.microsoft.com/office/powerpoint/2010/main" val="1525662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12</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9DDBB7E3-067E-4313-A85D-3900D625D634}"/>
              </a:ext>
            </a:extLst>
          </p:cNvPr>
          <p:cNvSpPr/>
          <p:nvPr/>
        </p:nvSpPr>
        <p:spPr>
          <a:xfrm>
            <a:off x="828051" y="1223341"/>
            <a:ext cx="7421878" cy="432426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Implementation of UC Policy IS-12</a:t>
            </a:r>
          </a:p>
          <a:p>
            <a:pPr hangingPunct="0"/>
            <a:endParaRPr lang="en-US" sz="1100" b="1" u="sng" dirty="0">
              <a:latin typeface="Book Antiqua" panose="02040602050305030304" pitchFamily="18" charset="0"/>
            </a:endParaRPr>
          </a:p>
          <a:p>
            <a:pPr algn="just" hangingPunct="0"/>
            <a:r>
              <a:rPr lang="en-US" sz="1100" dirty="0">
                <a:latin typeface="Book Antiqua" panose="02040602050305030304" pitchFamily="18" charset="0"/>
              </a:rPr>
              <a:t>The objective of this review was to identify IT recovery requirements and the associated internal controls defined by UC Policy IS-12. When properly implemented, these controls could help recover institutional information and IT resources in the event of an unavoidable or unforeseen disaster. The scope of this review is limited to establishing a framework to complete a compliance review of UC Policy IS-12.</a:t>
            </a:r>
          </a:p>
          <a:p>
            <a:pPr algn="just" hangingPunct="0"/>
            <a:endParaRPr lang="en-US" sz="1100" dirty="0">
              <a:latin typeface="Book Antiqua" panose="02040602050305030304" pitchFamily="18" charset="0"/>
            </a:endParaRPr>
          </a:p>
          <a:p>
            <a:pPr hangingPunct="0"/>
            <a:r>
              <a:rPr lang="en-US" sz="1100" b="1" u="sng" dirty="0">
                <a:latin typeface="Book Antiqua" panose="02040602050305030304" pitchFamily="18" charset="0"/>
              </a:rPr>
              <a:t>Donor Proposals</a:t>
            </a:r>
          </a:p>
          <a:p>
            <a:pPr hangingPunct="0"/>
            <a:endParaRPr lang="en-US" sz="1100" dirty="0">
              <a:latin typeface="Book Antiqua" panose="02040602050305030304" pitchFamily="18" charset="0"/>
            </a:endParaRPr>
          </a:p>
          <a:p>
            <a:pPr algn="just" hangingPunct="0"/>
            <a:r>
              <a:rPr lang="en-US" sz="1100" dirty="0">
                <a:latin typeface="Book Antiqua" panose="02040602050305030304" pitchFamily="18" charset="0"/>
              </a:rPr>
              <a:t>The primary purpose of this audit was to evaluate the University’s current controls over donor proposals and the coordination among campus offices to ensure that campus senior management approves any donor proposals that require specific commitments from the campus. The main objectives were to ensure that:</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Campus departments are aware of donor proposals from the initial stages and assist faculty to help ensure that commitments are not accepted before formal evaluation and approval, thereby enabling the University to fulfill its obligations.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All donor proposal commitments are identified and assessed to determine whether the University can receive them before they are formally accepted. As a general rule, funding without commitments is usually recorded as gifts2, whereas funding with contractual requirements must be managed as awards3.</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Donor proposals are approved by authorized personnel with delegated authority.</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Only approved gifts and awards are financially accepted by the campus.</a:t>
            </a:r>
          </a:p>
          <a:p>
            <a:pPr hangingPunct="0"/>
            <a:endParaRPr lang="en-US" sz="1100" b="1" u="sng" dirty="0">
              <a:latin typeface="Book Antiqua" panose="02040602050305030304" pitchFamily="18" charset="0"/>
            </a:endParaRPr>
          </a:p>
        </p:txBody>
      </p:sp>
    </p:spTree>
    <p:extLst>
      <p:ext uri="{BB962C8B-B14F-4D97-AF65-F5344CB8AC3E}">
        <p14:creationId xmlns:p14="http://schemas.microsoft.com/office/powerpoint/2010/main" val="395602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13</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9DDBB7E3-067E-4313-A85D-3900D625D634}"/>
              </a:ext>
            </a:extLst>
          </p:cNvPr>
          <p:cNvSpPr/>
          <p:nvPr/>
        </p:nvSpPr>
        <p:spPr>
          <a:xfrm>
            <a:off x="828051" y="1223341"/>
            <a:ext cx="7421878" cy="433965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Associated Students – Internal Controls:</a:t>
            </a:r>
          </a:p>
          <a:p>
            <a:pPr hangingPunct="0"/>
            <a:endParaRPr lang="en-US" sz="1100" b="1" u="sng" dirty="0">
              <a:latin typeface="Book Antiqua" panose="02040602050305030304" pitchFamily="18" charset="0"/>
            </a:endParaRPr>
          </a:p>
          <a:p>
            <a:pPr algn="just" hangingPunct="0"/>
            <a:r>
              <a:rPr lang="en-US" sz="1100" dirty="0">
                <a:latin typeface="Book Antiqua" panose="02040602050305030304" pitchFamily="18" charset="0"/>
              </a:rPr>
              <a:t>The primary purpose of this advisory project was to evaluate internal controls implemented at Associated Students based on risk to ensure efficient operations and compliance with University of California (UC) and University of California Santa Barbara (UCSB) policies. The main objectives were to:</a:t>
            </a:r>
          </a:p>
          <a:p>
            <a:pPr algn="just"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Determine whether there are adequate processes to efficiently fill positions by assessing the hiring process and timelines. Assess the training opportunities available to student workers to take over some responsibilities.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Assess whether accounts were in a good financial position by identifying accounts in overdraft.</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Evaluate whether the financial reserves at the end of the year are adequately justified by examining the balance of collected fees and expenses.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Verified that Associated Students’ investment practices and portfolio are appropriately authorized and approved in accordance with UC Regents Bylaw 23.5(d)1.</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Evaluate the reconciliation processes between the Associated Students General Ledger (GL) and the Campus GL, as well as between the Associated Students ledger and bank accounts, to ensure the accuracy, consistency, and reliability of financial reporting.</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Determine whether there are adequate payroll reconciliation processes to ensure accurate payment of salaries.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Assess whether purchases of restricted commodities2 and Covered Services3 complied with UC and UCSB procurement policies and procedures.</a:t>
            </a:r>
          </a:p>
        </p:txBody>
      </p:sp>
    </p:spTree>
    <p:extLst>
      <p:ext uri="{BB962C8B-B14F-4D97-AF65-F5344CB8AC3E}">
        <p14:creationId xmlns:p14="http://schemas.microsoft.com/office/powerpoint/2010/main" val="1169974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14</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9DDBB7E3-067E-4313-A85D-3900D625D634}"/>
              </a:ext>
            </a:extLst>
          </p:cNvPr>
          <p:cNvSpPr/>
          <p:nvPr/>
        </p:nvSpPr>
        <p:spPr>
          <a:xfrm>
            <a:off x="828051" y="1223341"/>
            <a:ext cx="7421878" cy="432426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The Club &amp; Guest House Operations</a:t>
            </a:r>
          </a:p>
          <a:p>
            <a:pPr hangingPunct="0"/>
            <a:endParaRPr lang="en-US" sz="1100" b="1" u="sng" dirty="0">
              <a:latin typeface="Book Antiqua" panose="02040602050305030304" pitchFamily="18" charset="0"/>
            </a:endParaRPr>
          </a:p>
          <a:p>
            <a:pPr algn="just" hangingPunct="0"/>
            <a:r>
              <a:rPr lang="en-US" sz="1100" dirty="0">
                <a:latin typeface="Book Antiqua" panose="02040602050305030304" pitchFamily="18" charset="0"/>
              </a:rPr>
              <a:t>The primary purpose of the audit was to evaluate selected internal controls and procedures implemented by The Club &amp; Guest House based on risks to ensure efficient operations and compliance with applicable University of California (UC) and University of California, Santa Barbara (UCSB) policies. The main objectives were to determine whether:</a:t>
            </a:r>
          </a:p>
          <a:p>
            <a:pPr algn="just"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was in good financial standing at the end of the fiscal year 2023-24, and any deficits are quantified, assessed, and have formal plans for mitigation.</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has adequate financial reports to monitor revenues and expenses, and reconciliations are completed, appropriately supported, accurate, and approved by management in a timely manner.</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contractual agreement between Housing, Dining, and Auxiliary Enterprises (HDAE) and the Faculty Club Board is current, and contract terms and conditions are carried out appropriately.</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accurately tracks and records Faculty Club Board revenue in accordance with the Cooperative Relations Agreement (CRA)1, with an emphasis on processes for collections of outstanding membership dues and transfers of monetary revenue collected by HDAE to the Board.</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has defined a separation-of-duties matrix for its financial systems, and users are granted privileges based on their duties.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has implemented adequate internal controls, processes, and procedures to manage access, and generic accounts are properly identified for accountability purposes.</a:t>
            </a:r>
          </a:p>
        </p:txBody>
      </p:sp>
    </p:spTree>
    <p:extLst>
      <p:ext uri="{BB962C8B-B14F-4D97-AF65-F5344CB8AC3E}">
        <p14:creationId xmlns:p14="http://schemas.microsoft.com/office/powerpoint/2010/main" val="1932918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15</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50AD5044-350F-4BDB-8E51-818CFF487544}"/>
              </a:ext>
            </a:extLst>
          </p:cNvPr>
          <p:cNvSpPr/>
          <p:nvPr/>
        </p:nvSpPr>
        <p:spPr>
          <a:xfrm>
            <a:off x="828051" y="1223341"/>
            <a:ext cx="7421878" cy="466281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California </a:t>
            </a:r>
            <a:r>
              <a:rPr lang="en-US" sz="1100" b="1" u="sng" dirty="0" err="1">
                <a:latin typeface="Book Antiqua" panose="02040602050305030304" pitchFamily="18" charset="0"/>
              </a:rPr>
              <a:t>NanoSystems</a:t>
            </a:r>
            <a:r>
              <a:rPr lang="en-US" sz="1100" b="1" u="sng" dirty="0">
                <a:latin typeface="Book Antiqua" panose="02040602050305030304" pitchFamily="18" charset="0"/>
              </a:rPr>
              <a:t> Institute – Recharge Facilities:</a:t>
            </a:r>
          </a:p>
          <a:p>
            <a:pPr hangingPunct="0"/>
            <a:endParaRPr lang="en-US" sz="1100" b="1" u="sng" dirty="0">
              <a:latin typeface="Book Antiqua" panose="02040602050305030304" pitchFamily="18" charset="0"/>
            </a:endParaRPr>
          </a:p>
          <a:p>
            <a:pPr algn="just" hangingPunct="0"/>
            <a:r>
              <a:rPr lang="en-US" sz="1100" dirty="0">
                <a:latin typeface="Book Antiqua" panose="02040602050305030304" pitchFamily="18" charset="0"/>
              </a:rPr>
              <a:t>The primary purpose of this audit was to evaluate whether adequate procedures and internal controls have been implemented at the California </a:t>
            </a:r>
            <a:r>
              <a:rPr lang="en-US" sz="1100" dirty="0" err="1">
                <a:latin typeface="Book Antiqua" panose="02040602050305030304" pitchFamily="18" charset="0"/>
              </a:rPr>
              <a:t>NanoSystems</a:t>
            </a:r>
            <a:r>
              <a:rPr lang="en-US" sz="1100" dirty="0">
                <a:latin typeface="Book Antiqua" panose="02040602050305030304" pitchFamily="18" charset="0"/>
              </a:rPr>
              <a:t> Institute (CNSI) to ensure that Income and Recharge (I&amp;R)1 practices comply with the University of California (UC), University of California, Santa Barbara (UCSB) I&amp;R guidelines. The main objectives were to:</a:t>
            </a:r>
          </a:p>
          <a:p>
            <a:pPr algn="just"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Evaluate whether recharge rates for the I&amp;R centers2 (Facilities) have been reviewed, approved, and communicated to users as required by I&amp;R guidelines.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Verify that the approved recharge rates are consistently applied to the facilities’ use starting on the approved effective date, as required by the I&amp;R guidelines.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Verify that billing and payments are consistent with usage and comply with established I&amp;R guidelines.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Evaluate financial trends in deficits and surpluses to ensure compliance with the I&amp;R guidelines.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Assess the accuracy of receivables, identify overdue payments, and evaluate the effectiveness of escalation procedures.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Assess the access control and the adequacy of audit logs in the Facility Billing System (FBS)3 to ensure separation of duties.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Assess the effectiveness of facility monitoring practices in identifying and preventing potential misuse, overbooking, or underutilization of resources.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Determine if monthly reconciliations are consistently performed and align with the General Ledger(GL).</a:t>
            </a:r>
            <a:endParaRPr lang="en-US" sz="900" dirty="0">
              <a:latin typeface="Book Antiqua" panose="02040602050305030304" pitchFamily="18" charset="0"/>
            </a:endParaRPr>
          </a:p>
        </p:txBody>
      </p:sp>
    </p:spTree>
    <p:extLst>
      <p:ext uri="{BB962C8B-B14F-4D97-AF65-F5344CB8AC3E}">
        <p14:creationId xmlns:p14="http://schemas.microsoft.com/office/powerpoint/2010/main" val="840161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482" y="152399"/>
            <a:ext cx="7704667" cy="914399"/>
          </a:xfrm>
        </p:spPr>
        <p:txBody>
          <a:bodyPr>
            <a:noAutofit/>
          </a:bodyPr>
          <a:lstStyle/>
          <a:p>
            <a:pPr algn="ctr"/>
            <a:r>
              <a:rPr lang="en-US" sz="2800" b="1" u="sng" dirty="0">
                <a:latin typeface="Baskerville Old Face" panose="02020602080505020303" pitchFamily="18" charset="0"/>
              </a:rPr>
              <a:t>Summary of Significant Activities –</a:t>
            </a:r>
            <a:br>
              <a:rPr lang="en-US" sz="2800" b="1" u="sng" dirty="0">
                <a:latin typeface="Baskerville Old Face" panose="02020602080505020303" pitchFamily="18" charset="0"/>
              </a:rPr>
            </a:br>
            <a:r>
              <a:rPr lang="en-US" sz="2800" b="1" u="sng" dirty="0">
                <a:latin typeface="Baskerville Old Face" panose="02020602080505020303" pitchFamily="18" charset="0"/>
              </a:rPr>
              <a:t> External Audit Coordination</a:t>
            </a:r>
          </a:p>
        </p:txBody>
      </p:sp>
      <p:sp>
        <p:nvSpPr>
          <p:cNvPr id="3" name="Content Placeholder 2"/>
          <p:cNvSpPr>
            <a:spLocks noGrp="1"/>
          </p:cNvSpPr>
          <p:nvPr>
            <p:ph idx="1"/>
          </p:nvPr>
        </p:nvSpPr>
        <p:spPr>
          <a:xfrm>
            <a:off x="719667" y="1143001"/>
            <a:ext cx="7509934" cy="2133600"/>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a:buFont typeface="Arial" panose="020B0604020202020204" pitchFamily="34" charset="0"/>
              <a:buChar char="•"/>
            </a:pPr>
            <a:r>
              <a:rPr lang="en-US" sz="1200" dirty="0">
                <a:solidFill>
                  <a:schemeClr val="tx1"/>
                </a:solidFill>
                <a:effectLst/>
                <a:latin typeface="Book Antiqua" panose="02040602050305030304" pitchFamily="18" charset="0"/>
              </a:rPr>
              <a:t>Through the efforts of our External Audit Coordinator we have fostered a professional and consistent process for responding to requests for external audits (generally from extramural funding agencies), coaching and coordinating UCSB personnel, and ensuring an appropriate flow of information throughout the entire external audit process.</a:t>
            </a:r>
          </a:p>
          <a:p>
            <a:pPr lvl="0">
              <a:buFont typeface="Arial" panose="020B0604020202020204" pitchFamily="34" charset="0"/>
              <a:buChar char="•"/>
            </a:pPr>
            <a:r>
              <a:rPr lang="en-US" sz="1200" dirty="0">
                <a:solidFill>
                  <a:schemeClr val="tx1"/>
                </a:solidFill>
                <a:effectLst/>
                <a:latin typeface="Book Antiqua" panose="02040602050305030304" pitchFamily="18" charset="0"/>
              </a:rPr>
              <a:t>Audit and Advisory external audit coordination continues to be a valuable resource for the UCSB community as demonstrated by:</a:t>
            </a:r>
          </a:p>
          <a:p>
            <a:pPr lvl="1">
              <a:buFont typeface="Arial" panose="020B0604020202020204" pitchFamily="34" charset="0"/>
              <a:buChar char="•"/>
            </a:pPr>
            <a:r>
              <a:rPr lang="en-US" sz="1200" dirty="0">
                <a:solidFill>
                  <a:schemeClr val="tx1"/>
                </a:solidFill>
                <a:effectLst/>
                <a:latin typeface="Book Antiqua" panose="02040602050305030304" pitchFamily="18" charset="0"/>
              </a:rPr>
              <a:t>Information and guidance conveyed to the campus community through ongoing conversations with research administrators, principal investigators and business officers.</a:t>
            </a:r>
          </a:p>
          <a:p>
            <a:pPr lvl="1">
              <a:buFont typeface="Arial" panose="020B0604020202020204" pitchFamily="34" charset="0"/>
              <a:buChar char="•"/>
            </a:pPr>
            <a:r>
              <a:rPr lang="en-US" sz="1200" dirty="0">
                <a:solidFill>
                  <a:schemeClr val="tx1"/>
                </a:solidFill>
                <a:effectLst/>
                <a:latin typeface="Book Antiqua" panose="02040602050305030304" pitchFamily="18" charset="0"/>
              </a:rPr>
              <a:t>Strong partnerships with Office of Research and Contracts and Grants Accounting. </a:t>
            </a:r>
          </a:p>
          <a:p>
            <a:pPr lvl="1">
              <a:buFont typeface="Arial" panose="020B0604020202020204" pitchFamily="34" charset="0"/>
              <a:buChar char="•"/>
            </a:pPr>
            <a:r>
              <a:rPr lang="en-US" sz="1200" dirty="0">
                <a:solidFill>
                  <a:schemeClr val="tx1"/>
                </a:solidFill>
                <a:effectLst/>
                <a:latin typeface="Book Antiqua" panose="02040602050305030304" pitchFamily="18" charset="0"/>
              </a:rPr>
              <a:t>Consulting with other UC campuses on external auditor coordination activities.</a:t>
            </a:r>
          </a:p>
          <a:p>
            <a:pPr marL="0" indent="0">
              <a:buNone/>
            </a:pPr>
            <a:endParaRPr lang="en-US" sz="1200" dirty="0">
              <a:latin typeface="Book Antiqua" panose="02040602050305030304" pitchFamily="18" charset="0"/>
            </a:endParaRPr>
          </a:p>
        </p:txBody>
      </p:sp>
      <p:sp>
        <p:nvSpPr>
          <p:cNvPr id="7" name="Slide Number Placeholder 6"/>
          <p:cNvSpPr>
            <a:spLocks noGrp="1"/>
          </p:cNvSpPr>
          <p:nvPr>
            <p:ph type="sldNum" sz="quarter" idx="12"/>
          </p:nvPr>
        </p:nvSpPr>
        <p:spPr>
          <a:xfrm>
            <a:off x="3957900" y="6492875"/>
            <a:ext cx="427833" cy="365125"/>
          </a:xfrm>
        </p:spPr>
        <p:txBody>
          <a:bodyPr/>
          <a:lstStyle/>
          <a:p>
            <a:fld id="{D18737D0-1F07-487A-BC82-FDF5B924E95B}" type="slidenum">
              <a:rPr lang="en-US" b="1" smtClean="0">
                <a:solidFill>
                  <a:schemeClr val="tx1"/>
                </a:solidFill>
              </a:rPr>
              <a:pPr/>
              <a:t>16</a:t>
            </a:fld>
            <a:endParaRPr lang="en-US" b="1" dirty="0">
              <a:solidFill>
                <a:schemeClr val="tx1"/>
              </a:solidFill>
            </a:endParaRPr>
          </a:p>
        </p:txBody>
      </p:sp>
      <p:sp>
        <p:nvSpPr>
          <p:cNvPr id="5" name="Rectangle 4"/>
          <p:cNvSpPr/>
          <p:nvPr/>
        </p:nvSpPr>
        <p:spPr>
          <a:xfrm>
            <a:off x="69170" y="6557918"/>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8" name="Table 7">
            <a:extLst>
              <a:ext uri="{FF2B5EF4-FFF2-40B4-BE49-F238E27FC236}">
                <a16:creationId xmlns:a16="http://schemas.microsoft.com/office/drawing/2014/main" id="{F13225C7-E7F0-4327-AB31-495FF9FF16CF}"/>
              </a:ext>
            </a:extLst>
          </p:cNvPr>
          <p:cNvGraphicFramePr>
            <a:graphicFrameLocks noGrp="1"/>
          </p:cNvGraphicFramePr>
          <p:nvPr>
            <p:extLst>
              <p:ext uri="{D42A27DB-BD31-4B8C-83A1-F6EECF244321}">
                <p14:modId xmlns:p14="http://schemas.microsoft.com/office/powerpoint/2010/main" val="682937860"/>
              </p:ext>
            </p:extLst>
          </p:nvPr>
        </p:nvGraphicFramePr>
        <p:xfrm>
          <a:off x="389129" y="3352800"/>
          <a:ext cx="8077199" cy="2853445"/>
        </p:xfrm>
        <a:graphic>
          <a:graphicData uri="http://schemas.openxmlformats.org/drawingml/2006/table">
            <a:tbl>
              <a:tblPr>
                <a:tableStyleId>{21E4AEA4-8DFA-4A89-87EB-49C32662AFE0}</a:tableStyleId>
              </a:tblPr>
              <a:tblGrid>
                <a:gridCol w="3490518">
                  <a:extLst>
                    <a:ext uri="{9D8B030D-6E8A-4147-A177-3AD203B41FA5}">
                      <a16:colId xmlns:a16="http://schemas.microsoft.com/office/drawing/2014/main" val="2957683193"/>
                    </a:ext>
                  </a:extLst>
                </a:gridCol>
                <a:gridCol w="1676400">
                  <a:extLst>
                    <a:ext uri="{9D8B030D-6E8A-4147-A177-3AD203B41FA5}">
                      <a16:colId xmlns:a16="http://schemas.microsoft.com/office/drawing/2014/main" val="762445645"/>
                    </a:ext>
                  </a:extLst>
                </a:gridCol>
                <a:gridCol w="1981200">
                  <a:extLst>
                    <a:ext uri="{9D8B030D-6E8A-4147-A177-3AD203B41FA5}">
                      <a16:colId xmlns:a16="http://schemas.microsoft.com/office/drawing/2014/main" val="3721430525"/>
                    </a:ext>
                  </a:extLst>
                </a:gridCol>
                <a:gridCol w="929081">
                  <a:extLst>
                    <a:ext uri="{9D8B030D-6E8A-4147-A177-3AD203B41FA5}">
                      <a16:colId xmlns:a16="http://schemas.microsoft.com/office/drawing/2014/main" val="2043576952"/>
                    </a:ext>
                  </a:extLst>
                </a:gridCol>
              </a:tblGrid>
              <a:tr h="355203">
                <a:tc>
                  <a:txBody>
                    <a:bodyPr/>
                    <a:lstStyle/>
                    <a:p>
                      <a:pPr marL="0" marR="0" algn="ctr">
                        <a:lnSpc>
                          <a:spcPct val="115000"/>
                        </a:lnSpc>
                      </a:pPr>
                      <a:r>
                        <a:rPr lang="en-US" sz="1000" dirty="0">
                          <a:effectLst/>
                        </a:rPr>
                        <a:t> Entity Audited/Under Review</a:t>
                      </a:r>
                      <a:endParaRPr lang="en-US" sz="1100" dirty="0">
                        <a:effectLst/>
                      </a:endParaRPr>
                    </a:p>
                  </a:txBody>
                  <a:tcPr marL="66708" marR="66708" marT="0" marB="0" anchor="ctr"/>
                </a:tc>
                <a:tc>
                  <a:txBody>
                    <a:bodyPr/>
                    <a:lstStyle/>
                    <a:p>
                      <a:pPr marL="0" marR="0" algn="ctr">
                        <a:lnSpc>
                          <a:spcPct val="115000"/>
                        </a:lnSpc>
                      </a:pPr>
                      <a:r>
                        <a:rPr lang="en-US" sz="1000" dirty="0">
                          <a:effectLst/>
                        </a:rPr>
                        <a:t>Period Covered</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ctr">
                        <a:lnSpc>
                          <a:spcPct val="115000"/>
                        </a:lnSpc>
                      </a:pPr>
                      <a:r>
                        <a:rPr lang="en-US" sz="1000" dirty="0">
                          <a:effectLst/>
                        </a:rPr>
                        <a:t>Audit</a:t>
                      </a:r>
                      <a:r>
                        <a:rPr lang="en-US" sz="1000" baseline="0" dirty="0">
                          <a:effectLst/>
                        </a:rPr>
                        <a:t> Firm</a:t>
                      </a:r>
                      <a:r>
                        <a:rPr lang="en-US" sz="1000" dirty="0">
                          <a:effectLst/>
                        </a:rPr>
                        <a:t> </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ctr">
                        <a:lnSpc>
                          <a:spcPct val="115000"/>
                        </a:lnSpc>
                      </a:pPr>
                      <a:r>
                        <a:rPr lang="en-US" sz="1000" dirty="0">
                          <a:effectLst/>
                        </a:rPr>
                        <a:t>Audit Status</a:t>
                      </a:r>
                      <a:endParaRPr lang="en-US" sz="1100" dirty="0">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2579198524"/>
                  </a:ext>
                </a:extLst>
              </a:tr>
              <a:tr h="221614">
                <a:tc>
                  <a:txBody>
                    <a:bodyPr/>
                    <a:lstStyle/>
                    <a:p>
                      <a:pPr marL="0" marR="0" algn="l" fontAlgn="base">
                        <a:lnSpc>
                          <a:spcPct val="100000"/>
                        </a:lnSpc>
                        <a:spcBef>
                          <a:spcPts val="0"/>
                        </a:spcBef>
                        <a:spcAft>
                          <a:spcPts val="0"/>
                        </a:spcAft>
                      </a:pPr>
                      <a:r>
                        <a:rPr lang="en-US" sz="1000" kern="1200" dirty="0">
                          <a:effectLst/>
                        </a:rPr>
                        <a:t>Alumni Association</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2024</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a:effectLst/>
                        </a:rPr>
                        <a:t>Melissa Petersen &amp; Company</a:t>
                      </a:r>
                      <a:endParaRPr lang="en-US" sz="110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289758317"/>
                  </a:ext>
                </a:extLst>
              </a:tr>
              <a:tr h="216306">
                <a:tc>
                  <a:txBody>
                    <a:bodyPr/>
                    <a:lstStyle/>
                    <a:p>
                      <a:pPr marL="0" marR="0" algn="l" fontAlgn="base">
                        <a:lnSpc>
                          <a:spcPct val="100000"/>
                        </a:lnSpc>
                        <a:spcBef>
                          <a:spcPts val="0"/>
                        </a:spcBef>
                        <a:spcAft>
                          <a:spcPts val="0"/>
                        </a:spcAft>
                      </a:pPr>
                      <a:r>
                        <a:rPr lang="en-US" sz="1000" kern="1200" dirty="0">
                          <a:effectLst/>
                        </a:rPr>
                        <a:t>Associated Students**</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p>
                    <a:p>
                      <a:pPr marL="0" marR="0" algn="l" fontAlgn="base">
                        <a:lnSpc>
                          <a:spcPct val="115000"/>
                        </a:lnSpc>
                        <a:spcBef>
                          <a:spcPts val="0"/>
                        </a:spcBef>
                        <a:spcAft>
                          <a:spcPts val="0"/>
                        </a:spcAft>
                      </a:pPr>
                      <a:r>
                        <a:rPr lang="en-US" sz="1100" dirty="0">
                          <a:solidFill>
                            <a:schemeClr val="tx1"/>
                          </a:solidFill>
                          <a:effectLst/>
                          <a:latin typeface="Calibri" panose="020F0502020204030204" pitchFamily="34" charset="0"/>
                          <a:ea typeface="Times New Roman" panose="02020603050405020304" pitchFamily="18" charset="0"/>
                        </a:rPr>
                        <a:t>Year Ended June 30, 2024</a:t>
                      </a:r>
                    </a:p>
                  </a:txBody>
                  <a:tcPr marL="66708" marR="66708" marT="0" marB="0" anchor="ctr"/>
                </a:tc>
                <a:tc>
                  <a:txBody>
                    <a:bodyPr/>
                    <a:lstStyle/>
                    <a:p>
                      <a:pPr marL="0" marR="0" algn="l" fontAlgn="base">
                        <a:lnSpc>
                          <a:spcPct val="115000"/>
                        </a:lnSpc>
                        <a:spcBef>
                          <a:spcPts val="0"/>
                        </a:spcBef>
                        <a:spcAft>
                          <a:spcPts val="0"/>
                        </a:spcAft>
                      </a:pPr>
                      <a:r>
                        <a:rPr lang="en-US" sz="1000" dirty="0">
                          <a:effectLst/>
                        </a:rPr>
                        <a:t>Vasquez &amp; Company, LLP</a:t>
                      </a: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Incomplete</a:t>
                      </a:r>
                    </a:p>
                    <a:p>
                      <a:pPr marL="0" marR="0" algn="l" fontAlgn="base">
                        <a:lnSpc>
                          <a:spcPct val="115000"/>
                        </a:lnSpc>
                        <a:spcBef>
                          <a:spcPts val="0"/>
                        </a:spcBef>
                        <a:spcAft>
                          <a:spcPts val="0"/>
                        </a:spcAft>
                      </a:pPr>
                      <a:r>
                        <a:rPr lang="en-US" sz="1000" dirty="0">
                          <a:solidFill>
                            <a:schemeClr val="tx1"/>
                          </a:solidFill>
                          <a:effectLst/>
                        </a:rPr>
                        <a:t>Incomplete</a:t>
                      </a:r>
                    </a:p>
                  </a:txBody>
                  <a:tcPr marL="66708" marR="66708" marT="0" marB="0" anchor="ctr"/>
                </a:tc>
                <a:extLst>
                  <a:ext uri="{0D108BD9-81ED-4DB2-BD59-A6C34878D82A}">
                    <a16:rowId xmlns:a16="http://schemas.microsoft.com/office/drawing/2014/main" val="3171558481"/>
                  </a:ext>
                </a:extLst>
              </a:tr>
              <a:tr h="216306">
                <a:tc>
                  <a:txBody>
                    <a:bodyPr/>
                    <a:lstStyle/>
                    <a:p>
                      <a:pPr marL="0" marR="0" algn="l" fontAlgn="base">
                        <a:lnSpc>
                          <a:spcPct val="100000"/>
                        </a:lnSpc>
                        <a:spcBef>
                          <a:spcPts val="0"/>
                        </a:spcBef>
                        <a:spcAft>
                          <a:spcPts val="0"/>
                        </a:spcAft>
                      </a:pPr>
                      <a:r>
                        <a:rPr lang="en-US" sz="1000" kern="1200" dirty="0">
                          <a:effectLst/>
                        </a:rPr>
                        <a:t>Intercollegiate Athletics</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2024</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Vasquez &amp; Company, LLP</a:t>
                      </a: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506333492"/>
                  </a:ext>
                </a:extLst>
              </a:tr>
              <a:tr h="216306">
                <a:tc>
                  <a:txBody>
                    <a:bodyPr/>
                    <a:lstStyle/>
                    <a:p>
                      <a:pPr marL="0" marR="0" algn="l" fontAlgn="base">
                        <a:lnSpc>
                          <a:spcPct val="100000"/>
                        </a:lnSpc>
                        <a:spcBef>
                          <a:spcPts val="0"/>
                        </a:spcBef>
                        <a:spcAft>
                          <a:spcPts val="0"/>
                        </a:spcAft>
                      </a:pPr>
                      <a:r>
                        <a:rPr lang="en-US" sz="1000" kern="1200" dirty="0" err="1">
                          <a:effectLst/>
                        </a:rPr>
                        <a:t>Orfalea</a:t>
                      </a:r>
                      <a:r>
                        <a:rPr lang="en-US" sz="1000" kern="1200" dirty="0">
                          <a:effectLst/>
                        </a:rPr>
                        <a:t> </a:t>
                      </a:r>
                      <a:r>
                        <a:rPr lang="en-US" sz="1000" kern="1200" dirty="0">
                          <a:solidFill>
                            <a:schemeClr val="tx1"/>
                          </a:solidFill>
                          <a:effectLst/>
                          <a:latin typeface="+mn-lt"/>
                          <a:ea typeface="+mn-ea"/>
                          <a:cs typeface="+mn-cs"/>
                        </a:rPr>
                        <a:t>Family</a:t>
                      </a:r>
                      <a:r>
                        <a:rPr lang="en-US" sz="1000" kern="1200" dirty="0">
                          <a:effectLst/>
                        </a:rPr>
                        <a:t> Children's Center</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2024</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err="1">
                          <a:effectLst/>
                        </a:rPr>
                        <a:t>Vansin</a:t>
                      </a:r>
                      <a:r>
                        <a:rPr lang="en-US" sz="1000" dirty="0">
                          <a:effectLst/>
                        </a:rPr>
                        <a:t>, </a:t>
                      </a:r>
                      <a:r>
                        <a:rPr lang="en-US" sz="1000" dirty="0" err="1">
                          <a:effectLst/>
                        </a:rPr>
                        <a:t>Heyn</a:t>
                      </a:r>
                      <a:r>
                        <a:rPr lang="en-US" sz="1000" dirty="0">
                          <a:effectLst/>
                        </a:rPr>
                        <a:t> &amp; Company </a:t>
                      </a: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2684869072"/>
                  </a:ext>
                </a:extLst>
              </a:tr>
              <a:tr h="216306">
                <a:tc>
                  <a:txBody>
                    <a:bodyPr/>
                    <a:lstStyle/>
                    <a:p>
                      <a:pPr marL="0" marR="0" algn="l" fontAlgn="base">
                        <a:lnSpc>
                          <a:spcPct val="100000"/>
                        </a:lnSpc>
                        <a:spcBef>
                          <a:spcPts val="0"/>
                        </a:spcBef>
                        <a:spcAft>
                          <a:spcPts val="0"/>
                        </a:spcAft>
                      </a:pPr>
                      <a:r>
                        <a:rPr lang="en-US" sz="1000" kern="1200">
                          <a:effectLst/>
                        </a:rPr>
                        <a:t>UCSB Foundation</a:t>
                      </a:r>
                      <a:endParaRPr lang="en-US" sz="110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2024</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PwC</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277341587"/>
                  </a:ext>
                </a:extLst>
              </a:tr>
              <a:tr h="216306">
                <a:tc>
                  <a:txBody>
                    <a:bodyPr/>
                    <a:lstStyle/>
                    <a:p>
                      <a:pPr marL="0" marR="0" algn="l" fontAlgn="base">
                        <a:lnSpc>
                          <a:spcPct val="100000"/>
                        </a:lnSpc>
                        <a:spcBef>
                          <a:spcPts val="0"/>
                        </a:spcBef>
                        <a:spcAft>
                          <a:spcPts val="0"/>
                        </a:spcAft>
                      </a:pPr>
                      <a:r>
                        <a:rPr lang="en-US" sz="1000" kern="1200" dirty="0">
                          <a:effectLst/>
                        </a:rPr>
                        <a:t>University of California</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2024</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PwC</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479281346"/>
                  </a:ext>
                </a:extLst>
              </a:tr>
              <a:tr h="182418">
                <a:tc>
                  <a:txBody>
                    <a:bodyPr/>
                    <a:lstStyle/>
                    <a:p>
                      <a:pPr marL="0" marR="0" lvl="0" indent="0" algn="l" defTabSz="457200" rtl="0" eaLnBrk="1" fontAlgn="base" latinLnBrk="0" hangingPunct="1">
                        <a:lnSpc>
                          <a:spcPct val="100000"/>
                        </a:lnSpc>
                        <a:spcBef>
                          <a:spcPts val="0"/>
                        </a:spcBef>
                        <a:spcAft>
                          <a:spcPts val="0"/>
                        </a:spcAft>
                        <a:buClrTx/>
                        <a:buSzTx/>
                        <a:buFontTx/>
                        <a:buNone/>
                        <a:tabLst/>
                        <a:defRPr/>
                      </a:pPr>
                      <a:r>
                        <a:rPr lang="en-US" sz="1000" kern="1200" dirty="0">
                          <a:solidFill>
                            <a:schemeClr val="tx1"/>
                          </a:solidFill>
                          <a:effectLst/>
                          <a:latin typeface="+mn-lt"/>
                          <a:ea typeface="+mn-ea"/>
                          <a:cs typeface="+mn-cs"/>
                        </a:rPr>
                        <a:t>NAGPRA Implementation of the Native American Graves Protection and Repatriation Act</a:t>
                      </a:r>
                    </a:p>
                  </a:txBody>
                  <a:tcPr marL="66708" marR="66708" marT="0" marB="0" anchor="ctr"/>
                </a:tc>
                <a:tc>
                  <a:txBody>
                    <a:bodyPr/>
                    <a:lstStyle/>
                    <a:p>
                      <a:pPr marL="0" marR="0" algn="l" fontAlgn="base">
                        <a:lnSpc>
                          <a:spcPct val="115000"/>
                        </a:lnSpc>
                        <a:spcBef>
                          <a:spcPts val="0"/>
                        </a:spcBef>
                        <a:spcAft>
                          <a:spcPts val="0"/>
                        </a:spcAft>
                      </a:pPr>
                      <a:r>
                        <a:rPr lang="en-US" sz="1000" kern="1200" dirty="0">
                          <a:solidFill>
                            <a:schemeClr val="tx1"/>
                          </a:solidFill>
                          <a:effectLst/>
                          <a:latin typeface="+mn-lt"/>
                          <a:ea typeface="+mn-ea"/>
                          <a:cs typeface="+mn-cs"/>
                        </a:rPr>
                        <a:t>April 15, 2025</a:t>
                      </a: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lang="en-US" sz="1000" kern="1200" dirty="0">
                          <a:solidFill>
                            <a:schemeClr val="tx1"/>
                          </a:solidFill>
                          <a:effectLst/>
                          <a:latin typeface="+mn-lt"/>
                          <a:ea typeface="+mn-ea"/>
                          <a:cs typeface="+mn-cs"/>
                        </a:rPr>
                        <a:t>California State Auditor</a:t>
                      </a: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lang="en-US" sz="1000" kern="1200" noProof="0" dirty="0">
                          <a:solidFill>
                            <a:schemeClr val="tx1"/>
                          </a:solidFill>
                          <a:effectLst/>
                          <a:latin typeface="+mn-lt"/>
                          <a:ea typeface="+mn-ea"/>
                          <a:cs typeface="+mn-cs"/>
                        </a:rPr>
                        <a:t>Complete</a:t>
                      </a:r>
                    </a:p>
                  </a:txBody>
                  <a:tcPr marL="66708" marR="66708" marT="0" marB="0" anchor="ctr"/>
                </a:tc>
                <a:extLst>
                  <a:ext uri="{0D108BD9-81ED-4DB2-BD59-A6C34878D82A}">
                    <a16:rowId xmlns:a16="http://schemas.microsoft.com/office/drawing/2014/main" val="1775209178"/>
                  </a:ext>
                </a:extLst>
              </a:tr>
              <a:tr h="216306">
                <a:tc>
                  <a:txBody>
                    <a:bodyPr/>
                    <a:lstStyle/>
                    <a:p>
                      <a:pPr marL="0" marR="0" algn="l" fontAlgn="base">
                        <a:lnSpc>
                          <a:spcPct val="100000"/>
                        </a:lnSpc>
                        <a:spcBef>
                          <a:spcPts val="0"/>
                        </a:spcBef>
                        <a:spcAft>
                          <a:spcPts val="0"/>
                        </a:spcAft>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651301318"/>
                  </a:ext>
                </a:extLst>
              </a:tr>
              <a:tr h="317249">
                <a:tc gridSpan="4">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**The department engaged a new auditor - Vasquez &amp; Company to review the FY 2023 and FY 2024 financial statements. </a:t>
                      </a:r>
                    </a:p>
                  </a:txBody>
                  <a:tcPr marL="66708" marR="66708" marT="0" marB="0" anchor="ctr"/>
                </a:tc>
                <a:tc hMerge="1">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372598866"/>
                  </a:ext>
                </a:extLst>
              </a:tr>
              <a:tr h="216306">
                <a:tc gridSpan="4">
                  <a:txBody>
                    <a:bodyPr/>
                    <a:lstStyle/>
                    <a:p>
                      <a:pPr marL="0" marR="0" algn="l" fontAlgn="base">
                        <a:lnSpc>
                          <a:spcPct val="100000"/>
                        </a:lnSpc>
                        <a:spcBef>
                          <a:spcPts val="0"/>
                        </a:spcBef>
                        <a:spcAft>
                          <a:spcPts val="0"/>
                        </a:spcAft>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4174675669"/>
                  </a:ext>
                </a:extLst>
              </a:tr>
            </a:tbl>
          </a:graphicData>
        </a:graphic>
      </p:graphicFrame>
    </p:spTree>
    <p:extLst>
      <p:ext uri="{BB962C8B-B14F-4D97-AF65-F5344CB8AC3E}">
        <p14:creationId xmlns:p14="http://schemas.microsoft.com/office/powerpoint/2010/main" val="984445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73" y="209700"/>
            <a:ext cx="7704667" cy="609599"/>
          </a:xfrm>
        </p:spPr>
        <p:txBody>
          <a:bodyPr>
            <a:normAutofit/>
          </a:bodyPr>
          <a:lstStyle/>
          <a:p>
            <a:pPr algn="ctr"/>
            <a:r>
              <a:rPr lang="en-US" sz="3200" b="1" u="sng" dirty="0">
                <a:effectLst/>
                <a:latin typeface="Baskerville Old Face" panose="02020602080505020303" pitchFamily="18" charset="0"/>
              </a:rPr>
              <a:t>FY24 and FY25 Projects</a:t>
            </a:r>
          </a:p>
        </p:txBody>
      </p:sp>
      <p:sp>
        <p:nvSpPr>
          <p:cNvPr id="7" name="Slide Number Placeholder 6"/>
          <p:cNvSpPr>
            <a:spLocks noGrp="1"/>
          </p:cNvSpPr>
          <p:nvPr>
            <p:ph type="sldNum" sz="quarter" idx="12"/>
          </p:nvPr>
        </p:nvSpPr>
        <p:spPr>
          <a:xfrm>
            <a:off x="3984258" y="6492875"/>
            <a:ext cx="413483" cy="365125"/>
          </a:xfrm>
        </p:spPr>
        <p:txBody>
          <a:bodyPr/>
          <a:lstStyle/>
          <a:p>
            <a:fld id="{D18737D0-1F07-487A-BC82-FDF5B924E95B}" type="slidenum">
              <a:rPr lang="en-US" b="1" smtClean="0">
                <a:solidFill>
                  <a:schemeClr val="tx1"/>
                </a:solidFill>
              </a:rPr>
              <a:pPr/>
              <a:t>17</a:t>
            </a:fld>
            <a:endParaRPr lang="en-US" sz="1000" b="1" dirty="0">
              <a:solidFill>
                <a:schemeClr val="tx1"/>
              </a:solidFill>
            </a:endParaRPr>
          </a:p>
        </p:txBody>
      </p:sp>
      <p:sp>
        <p:nvSpPr>
          <p:cNvPr id="6" name="Rectangle 5"/>
          <p:cNvSpPr/>
          <p:nvPr/>
        </p:nvSpPr>
        <p:spPr>
          <a:xfrm>
            <a:off x="76200" y="649187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3" name="TextBox 2">
            <a:extLst>
              <a:ext uri="{FF2B5EF4-FFF2-40B4-BE49-F238E27FC236}">
                <a16:creationId xmlns:a16="http://schemas.microsoft.com/office/drawing/2014/main" id="{CE2DAD2D-FF50-4E19-9320-6B221849A1DB}"/>
              </a:ext>
            </a:extLst>
          </p:cNvPr>
          <p:cNvSpPr txBox="1"/>
          <p:nvPr/>
        </p:nvSpPr>
        <p:spPr>
          <a:xfrm>
            <a:off x="1028699" y="6474190"/>
            <a:ext cx="6324599" cy="200055"/>
          </a:xfrm>
          <a:prstGeom prst="rect">
            <a:avLst/>
          </a:prstGeom>
          <a:noFill/>
        </p:spPr>
        <p:txBody>
          <a:bodyPr wrap="square" rtlCol="0">
            <a:spAutoFit/>
          </a:bodyPr>
          <a:lstStyle/>
          <a:p>
            <a:r>
              <a:rPr lang="en-US" sz="700" dirty="0"/>
              <a:t> * Final Report. </a:t>
            </a:r>
          </a:p>
        </p:txBody>
      </p:sp>
      <p:graphicFrame>
        <p:nvGraphicFramePr>
          <p:cNvPr id="8" name="Table 7">
            <a:extLst>
              <a:ext uri="{FF2B5EF4-FFF2-40B4-BE49-F238E27FC236}">
                <a16:creationId xmlns:a16="http://schemas.microsoft.com/office/drawing/2014/main" id="{4A53C78C-3443-4A23-9BFF-FC09691E9108}"/>
              </a:ext>
            </a:extLst>
          </p:cNvPr>
          <p:cNvGraphicFramePr>
            <a:graphicFrameLocks noGrp="1"/>
          </p:cNvGraphicFramePr>
          <p:nvPr>
            <p:extLst>
              <p:ext uri="{D42A27DB-BD31-4B8C-83A1-F6EECF244321}">
                <p14:modId xmlns:p14="http://schemas.microsoft.com/office/powerpoint/2010/main" val="3645621313"/>
              </p:ext>
            </p:extLst>
          </p:nvPr>
        </p:nvGraphicFramePr>
        <p:xfrm>
          <a:off x="803937" y="826217"/>
          <a:ext cx="7536126" cy="5659047"/>
        </p:xfrm>
        <a:graphic>
          <a:graphicData uri="http://schemas.openxmlformats.org/drawingml/2006/table">
            <a:tbl>
              <a:tblPr>
                <a:tableStyleId>{8A107856-5554-42FB-B03E-39F5DBC370BA}</a:tableStyleId>
              </a:tblPr>
              <a:tblGrid>
                <a:gridCol w="893073">
                  <a:extLst>
                    <a:ext uri="{9D8B030D-6E8A-4147-A177-3AD203B41FA5}">
                      <a16:colId xmlns:a16="http://schemas.microsoft.com/office/drawing/2014/main" val="1833768673"/>
                    </a:ext>
                  </a:extLst>
                </a:gridCol>
                <a:gridCol w="4931497">
                  <a:extLst>
                    <a:ext uri="{9D8B030D-6E8A-4147-A177-3AD203B41FA5}">
                      <a16:colId xmlns:a16="http://schemas.microsoft.com/office/drawing/2014/main" val="1278135676"/>
                    </a:ext>
                  </a:extLst>
                </a:gridCol>
                <a:gridCol w="621642">
                  <a:extLst>
                    <a:ext uri="{9D8B030D-6E8A-4147-A177-3AD203B41FA5}">
                      <a16:colId xmlns:a16="http://schemas.microsoft.com/office/drawing/2014/main" val="3905361361"/>
                    </a:ext>
                  </a:extLst>
                </a:gridCol>
                <a:gridCol w="1089914">
                  <a:extLst>
                    <a:ext uri="{9D8B030D-6E8A-4147-A177-3AD203B41FA5}">
                      <a16:colId xmlns:a16="http://schemas.microsoft.com/office/drawing/2014/main" val="2774208840"/>
                    </a:ext>
                  </a:extLst>
                </a:gridCol>
              </a:tblGrid>
              <a:tr h="549346">
                <a:tc gridSpan="4">
                  <a:txBody>
                    <a:bodyPr/>
                    <a:lstStyle/>
                    <a:p>
                      <a:pPr marL="0" marR="0" algn="ctr">
                        <a:lnSpc>
                          <a:spcPct val="115000"/>
                        </a:lnSpc>
                        <a:spcBef>
                          <a:spcPts val="0"/>
                        </a:spcBef>
                        <a:spcAft>
                          <a:spcPts val="0"/>
                        </a:spcAft>
                        <a:tabLst>
                          <a:tab pos="4495800" algn="l"/>
                        </a:tabLst>
                      </a:pPr>
                      <a:r>
                        <a:rPr lang="en-US" sz="1000" b="1" dirty="0">
                          <a:effectLst/>
                        </a:rPr>
                        <a:t>Audits and Projects Completed During FY 2023-24</a:t>
                      </a:r>
                      <a:endParaRPr lang="en-US" sz="900" b="1" dirty="0">
                        <a:effectLst/>
                      </a:endParaRPr>
                    </a:p>
                    <a:p>
                      <a:pPr marL="0" marR="0" algn="ctr">
                        <a:lnSpc>
                          <a:spcPct val="115000"/>
                        </a:lnSpc>
                        <a:spcBef>
                          <a:spcPts val="0"/>
                        </a:spcBef>
                        <a:spcAft>
                          <a:spcPts val="0"/>
                        </a:spcAft>
                      </a:pPr>
                      <a:r>
                        <a:rPr lang="en-US" sz="500" dirty="0">
                          <a:effectLst/>
                        </a:rPr>
                        <a:t> </a:t>
                      </a:r>
                      <a:endParaRPr lang="en-US" sz="900" dirty="0">
                        <a:effectLst/>
                        <a:latin typeface="Palatino"/>
                        <a:ea typeface="Times New Roman" panose="02020603050405020304" pitchFamily="18" charset="0"/>
                        <a:cs typeface="Times New Roman" panose="02020603050405020304" pitchFamily="18" charset="0"/>
                      </a:endParaRPr>
                    </a:p>
                  </a:txBody>
                  <a:tcPr marL="14233"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2735641"/>
                  </a:ext>
                </a:extLst>
              </a:tr>
              <a:tr h="350643">
                <a:tc>
                  <a:txBody>
                    <a:bodyPr/>
                    <a:lstStyle/>
                    <a:p>
                      <a:pPr marL="0" marR="0">
                        <a:lnSpc>
                          <a:spcPct val="115000"/>
                        </a:lnSpc>
                        <a:spcBef>
                          <a:spcPts val="0"/>
                        </a:spcBef>
                        <a:spcAft>
                          <a:spcPts val="0"/>
                        </a:spcAft>
                      </a:pPr>
                      <a:r>
                        <a:rPr lang="en-US" sz="1000" b="1" dirty="0">
                          <a:effectLst/>
                        </a:rPr>
                        <a:t> Project No.</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1000" b="1" dirty="0">
                          <a:effectLst/>
                        </a:rPr>
                        <a:t>Title </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1000" b="1" dirty="0">
                          <a:effectLst/>
                        </a:rPr>
                        <a:t>Type</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1000" b="1" dirty="0">
                          <a:effectLst/>
                        </a:rPr>
                        <a:t>Report Date*</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112353567"/>
                  </a:ext>
                </a:extLst>
              </a:tr>
              <a:tr h="392946">
                <a:tc gridSpan="4">
                  <a:txBody>
                    <a:bodyPr/>
                    <a:lstStyle/>
                    <a:p>
                      <a:pPr marL="0" marR="0" algn="ctr">
                        <a:lnSpc>
                          <a:spcPct val="115000"/>
                        </a:lnSpc>
                        <a:spcBef>
                          <a:spcPts val="0"/>
                        </a:spcBef>
                        <a:spcAft>
                          <a:spcPts val="0"/>
                        </a:spcAft>
                      </a:pPr>
                      <a:r>
                        <a:rPr lang="en-US" sz="1000" dirty="0">
                          <a:effectLst/>
                        </a:rPr>
                        <a:t>FY 2023-24 Projects Issued During FY 2024-25 </a:t>
                      </a:r>
                    </a:p>
                  </a:txBody>
                  <a:tcPr marL="14233"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280646"/>
                  </a:ext>
                </a:extLst>
              </a:tr>
              <a:tr h="274200">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08-24-0008</a:t>
                      </a: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Bias Incidents Collection and Reporting</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Times New Roman" panose="02020603050405020304" pitchFamily="18" charset="0"/>
                          <a:cs typeface="Times New Roman" panose="02020603050405020304" pitchFamily="18" charset="0"/>
                        </a:rPr>
                        <a:t>Advisory</a:t>
                      </a:r>
                    </a:p>
                  </a:txBody>
                  <a:tcPr marL="14233" marR="0" marT="0" marB="0" anchor="ctr"/>
                </a:tc>
                <a:tc>
                  <a:txBody>
                    <a:bodyPr/>
                    <a:lstStyle/>
                    <a:p>
                      <a:pPr marL="0" marR="0" algn="ctr">
                        <a:lnSpc>
                          <a:spcPct val="115000"/>
                        </a:lnSpc>
                        <a:spcBef>
                          <a:spcPts val="0"/>
                        </a:spcBef>
                        <a:spcAft>
                          <a:spcPts val="0"/>
                        </a:spcAft>
                      </a:pPr>
                      <a:r>
                        <a:rPr lang="en-US" sz="800" baseline="0" dirty="0">
                          <a:solidFill>
                            <a:schemeClr val="tx1"/>
                          </a:solidFill>
                          <a:effectLst/>
                          <a:latin typeface="+mn-lt"/>
                          <a:ea typeface="Times New Roman" panose="02020603050405020304" pitchFamily="18" charset="0"/>
                          <a:cs typeface="Times New Roman" panose="02020603050405020304" pitchFamily="18" charset="0"/>
                        </a:rPr>
                        <a:t>July 26, 2024</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3930168401"/>
                  </a:ext>
                </a:extLst>
              </a:tr>
              <a:tr h="280433">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rPr>
                        <a:t>08-24-0011</a:t>
                      </a: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Critical Security Control in Large IT Departments </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October 16, 2024</a:t>
                      </a:r>
                    </a:p>
                  </a:txBody>
                  <a:tcPr marL="14233" marR="0" marT="0" marB="0" anchor="ctr"/>
                </a:tc>
                <a:extLst>
                  <a:ext uri="{0D108BD9-81ED-4DB2-BD59-A6C34878D82A}">
                    <a16:rowId xmlns:a16="http://schemas.microsoft.com/office/drawing/2014/main" val="999017995"/>
                  </a:ext>
                </a:extLst>
              </a:tr>
              <a:tr h="404530">
                <a:tc gridSpan="4">
                  <a:txBody>
                    <a:bodyPr/>
                    <a:lstStyle/>
                    <a:p>
                      <a:pPr marL="0" marR="0" algn="ctr">
                        <a:lnSpc>
                          <a:spcPct val="115000"/>
                        </a:lnSpc>
                        <a:spcBef>
                          <a:spcPts val="0"/>
                        </a:spcBef>
                        <a:spcAft>
                          <a:spcPts val="0"/>
                        </a:spcAft>
                      </a:pPr>
                      <a:r>
                        <a:rPr lang="en-US" sz="1000" dirty="0">
                          <a:effectLst/>
                        </a:rPr>
                        <a:t>FY 2024-25 Projects Issued During FY 2024-25</a:t>
                      </a:r>
                    </a:p>
                  </a:txBody>
                  <a:tcPr marL="14233"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4408236"/>
                  </a:ext>
                </a:extLst>
              </a:tr>
              <a:tr h="280433">
                <a:tc>
                  <a:txBody>
                    <a:bodyPr/>
                    <a:lstStyle/>
                    <a:p>
                      <a:pPr marL="0" marR="0" algn="ctr">
                        <a:lnSpc>
                          <a:spcPct val="115000"/>
                        </a:lnSpc>
                        <a:spcBef>
                          <a:spcPts val="0"/>
                        </a:spcBef>
                        <a:spcAft>
                          <a:spcPts val="0"/>
                        </a:spcAft>
                      </a:pPr>
                      <a:r>
                        <a:rPr lang="en-US" sz="800" dirty="0">
                          <a:solidFill>
                            <a:schemeClr val="tx1"/>
                          </a:solidFill>
                          <a:effectLst/>
                        </a:rPr>
                        <a:t>08-25-0005</a:t>
                      </a: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Conference &amp; Hospitality Services Operations</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baseline="0" dirty="0">
                          <a:solidFill>
                            <a:schemeClr val="tx1"/>
                          </a:solidFill>
                          <a:effectLst/>
                          <a:latin typeface="+mn-lt"/>
                          <a:ea typeface="Times New Roman" panose="02020603050405020304" pitchFamily="18" charset="0"/>
                          <a:cs typeface="Times New Roman" panose="02020603050405020304" pitchFamily="18" charset="0"/>
                        </a:rPr>
                        <a:t>May 2, 2025</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408243656"/>
                  </a:ext>
                </a:extLst>
              </a:tr>
              <a:tr h="280433">
                <a:tc>
                  <a:txBody>
                    <a:bodyPr/>
                    <a:lstStyle/>
                    <a:p>
                      <a:pPr marL="0" marR="0" algn="ctr">
                        <a:lnSpc>
                          <a:spcPct val="115000"/>
                        </a:lnSpc>
                        <a:spcBef>
                          <a:spcPts val="0"/>
                        </a:spcBef>
                        <a:spcAft>
                          <a:spcPts val="0"/>
                        </a:spcAft>
                      </a:pPr>
                      <a:r>
                        <a:rPr lang="en-US" sz="800" dirty="0">
                          <a:solidFill>
                            <a:schemeClr val="tx1"/>
                          </a:solidFill>
                          <a:effectLst/>
                        </a:rPr>
                        <a:t>08-25-0001</a:t>
                      </a: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Research Compliance – International Travel</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March 27</a:t>
                      </a:r>
                      <a:r>
                        <a:rPr lang="en-US" sz="800" baseline="0" dirty="0">
                          <a:solidFill>
                            <a:schemeClr val="tx1"/>
                          </a:solidFill>
                          <a:effectLst/>
                          <a:latin typeface="+mn-lt"/>
                          <a:ea typeface="Times New Roman" panose="02020603050405020304" pitchFamily="18" charset="0"/>
                          <a:cs typeface="Times New Roman" panose="02020603050405020304" pitchFamily="18" charset="0"/>
                        </a:rPr>
                        <a:t>, 2025</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4109384068"/>
                  </a:ext>
                </a:extLst>
              </a:tr>
              <a:tr h="306187">
                <a:tc>
                  <a:txBody>
                    <a:bodyPr/>
                    <a:lstStyle/>
                    <a:p>
                      <a:pPr marL="0" marR="0" algn="ctr">
                        <a:lnSpc>
                          <a:spcPct val="115000"/>
                        </a:lnSpc>
                        <a:spcBef>
                          <a:spcPts val="0"/>
                        </a:spcBef>
                        <a:spcAft>
                          <a:spcPts val="0"/>
                        </a:spcAft>
                      </a:pPr>
                      <a:r>
                        <a:rPr lang="en-US" sz="800" dirty="0">
                          <a:solidFill>
                            <a:schemeClr val="tx1"/>
                          </a:solidFill>
                          <a:effectLst/>
                        </a:rPr>
                        <a:t>08-24-0004</a:t>
                      </a: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University Library Special Research Collections – Physical Security</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February 20, 2025</a:t>
                      </a:r>
                    </a:p>
                  </a:txBody>
                  <a:tcPr marL="14233" marR="0" marT="0" marB="0" anchor="ctr"/>
                </a:tc>
                <a:extLst>
                  <a:ext uri="{0D108BD9-81ED-4DB2-BD59-A6C34878D82A}">
                    <a16:rowId xmlns:a16="http://schemas.microsoft.com/office/drawing/2014/main" val="1598067077"/>
                  </a:ext>
                </a:extLst>
              </a:tr>
              <a:tr h="308706">
                <a:tc>
                  <a:txBody>
                    <a:bodyPr/>
                    <a:lstStyle/>
                    <a:p>
                      <a:pPr marL="0" marR="0" algn="ctr">
                        <a:lnSpc>
                          <a:spcPct val="115000"/>
                        </a:lnSpc>
                        <a:spcBef>
                          <a:spcPts val="0"/>
                        </a:spcBef>
                        <a:spcAft>
                          <a:spcPts val="0"/>
                        </a:spcAft>
                      </a:pPr>
                      <a:r>
                        <a:rPr lang="en-US" sz="800" dirty="0">
                          <a:solidFill>
                            <a:schemeClr val="tx1"/>
                          </a:solidFill>
                          <a:effectLst/>
                        </a:rPr>
                        <a:t>08-24-0009</a:t>
                      </a: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Implementation of UC Policy IS-12 (Phase I)</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Advisory</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Times New Roman" panose="02020603050405020304" pitchFamily="18" charset="0"/>
                          <a:cs typeface="Times New Roman" panose="02020603050405020304" pitchFamily="18" charset="0"/>
                        </a:rPr>
                        <a:t>June 25, 2025</a:t>
                      </a:r>
                    </a:p>
                  </a:txBody>
                  <a:tcPr marL="14233" marR="0" marT="0" marB="0" anchor="ctr"/>
                </a:tc>
                <a:extLst>
                  <a:ext uri="{0D108BD9-81ED-4DB2-BD59-A6C34878D82A}">
                    <a16:rowId xmlns:a16="http://schemas.microsoft.com/office/drawing/2014/main" val="2390587450"/>
                  </a:ext>
                </a:extLst>
              </a:tr>
              <a:tr h="282755">
                <a:tc gridSpan="4">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1000" kern="1200" dirty="0">
                          <a:solidFill>
                            <a:schemeClr val="dk1"/>
                          </a:solidFill>
                          <a:effectLst/>
                          <a:latin typeface="+mn-lt"/>
                          <a:ea typeface="+mn-ea"/>
                          <a:cs typeface="+mn-cs"/>
                        </a:rPr>
                        <a:t>FY 2024-25 Audits and Projects to be Finalized During FY 2025-26</a:t>
                      </a:r>
                    </a:p>
                  </a:txBody>
                  <a:tcPr marL="14233" marR="0" marT="0" marB="0" anchor="ctr"/>
                </a:tc>
                <a:tc hMerge="1">
                  <a:txBody>
                    <a:bodyPr/>
                    <a:lstStyle/>
                    <a:p>
                      <a:pPr marL="0" marR="0">
                        <a:lnSpc>
                          <a:spcPct val="115000"/>
                        </a:lnSpc>
                        <a:spcBef>
                          <a:spcPts val="0"/>
                        </a:spcBef>
                        <a:spcAft>
                          <a:spcPts val="0"/>
                        </a:spcAft>
                      </a:pPr>
                      <a:endParaRPr lang="en-US" sz="800" kern="1200" dirty="0">
                        <a:solidFill>
                          <a:schemeClr val="tx1"/>
                        </a:solidFill>
                        <a:effectLst/>
                        <a:latin typeface="+mn-lt"/>
                        <a:ea typeface="+mn-ea"/>
                        <a:cs typeface="+mn-cs"/>
                      </a:endParaRPr>
                    </a:p>
                  </a:txBody>
                  <a:tcPr marL="14233" marR="0" marT="0" marB="0" anchor="ctr"/>
                </a:tc>
                <a:tc hMerge="1">
                  <a:txBody>
                    <a:bodyPr/>
                    <a:lstStyle/>
                    <a:p>
                      <a:pPr marL="0" marR="0" algn="ctr">
                        <a:lnSpc>
                          <a:spcPct val="115000"/>
                        </a:lnSpc>
                        <a:spcBef>
                          <a:spcPts val="0"/>
                        </a:spcBef>
                        <a:spcAft>
                          <a:spcPts val="0"/>
                        </a:spcAft>
                      </a:pPr>
                      <a:endParaRPr lang="en-US" sz="80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hMerge="1">
                  <a:txBody>
                    <a:bodyPr/>
                    <a:lstStyle/>
                    <a:p>
                      <a:pPr marL="0" marR="0" algn="ctr">
                        <a:lnSpc>
                          <a:spcPct val="115000"/>
                        </a:lnSpc>
                        <a:spcBef>
                          <a:spcPts val="0"/>
                        </a:spcBef>
                        <a:spcAft>
                          <a:spcPts val="0"/>
                        </a:spcAft>
                      </a:pP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424142782"/>
                  </a:ext>
                </a:extLst>
              </a:tr>
              <a:tr h="282755">
                <a:tc>
                  <a:txBody>
                    <a:bodyPr/>
                    <a:lstStyle/>
                    <a:p>
                      <a:pPr marL="0" marR="0" algn="ctr">
                        <a:lnSpc>
                          <a:spcPct val="115000"/>
                        </a:lnSpc>
                        <a:spcBef>
                          <a:spcPts val="0"/>
                        </a:spcBef>
                        <a:spcAft>
                          <a:spcPts val="0"/>
                        </a:spcAft>
                      </a:pPr>
                      <a:r>
                        <a:rPr lang="en-US" sz="800" dirty="0">
                          <a:solidFill>
                            <a:schemeClr val="tx1"/>
                          </a:solidFill>
                          <a:effectLst/>
                        </a:rPr>
                        <a:t>08-25-0003</a:t>
                      </a:r>
                    </a:p>
                  </a:txBody>
                  <a:tcPr marL="14233" marR="0" marT="0" marB="0" anchor="ctr"/>
                </a:tc>
                <a:tc>
                  <a:txBody>
                    <a:bodyPr/>
                    <a:lstStyle/>
                    <a:p>
                      <a:r>
                        <a:rPr lang="en-US" sz="800" kern="1200" dirty="0">
                          <a:solidFill>
                            <a:schemeClr val="tx1"/>
                          </a:solidFill>
                          <a:effectLst/>
                          <a:latin typeface="+mn-lt"/>
                          <a:ea typeface="+mn-ea"/>
                          <a:cs typeface="+mn-cs"/>
                        </a:rPr>
                        <a:t>Associated Students – Internal Controls</a:t>
                      </a:r>
                    </a:p>
                  </a:txBody>
                  <a:tcPr marL="14233" marR="0" marT="0" marB="0" anchor="ctr"/>
                </a:tc>
                <a:tc>
                  <a:txBody>
                    <a:bodyPr/>
                    <a:lstStyle/>
                    <a:p>
                      <a:r>
                        <a:rPr lang="en-US" sz="800" kern="1200" dirty="0">
                          <a:solidFill>
                            <a:schemeClr val="tx1"/>
                          </a:solidFill>
                          <a:effectLst/>
                          <a:latin typeface="+mn-lt"/>
                          <a:ea typeface="+mn-ea"/>
                          <a:cs typeface="+mn-cs"/>
                        </a:rPr>
                        <a:t>Advisory</a:t>
                      </a:r>
                    </a:p>
                  </a:txBody>
                  <a:tcPr marL="14233" marR="0" marT="0" marB="0" anchor="ctr"/>
                </a:tc>
                <a:tc>
                  <a:txBody>
                    <a:bodyPr/>
                    <a:lstStyle/>
                    <a:p>
                      <a:pPr algn="ctr"/>
                      <a:r>
                        <a:rPr lang="en-US" sz="800" kern="1200" dirty="0">
                          <a:solidFill>
                            <a:schemeClr val="tx1"/>
                          </a:solidFill>
                          <a:effectLst/>
                          <a:latin typeface="+mn-lt"/>
                          <a:ea typeface="+mn-ea"/>
                          <a:cs typeface="+mn-cs"/>
                        </a:rPr>
                        <a:t>July 7, 2025</a:t>
                      </a:r>
                    </a:p>
                  </a:txBody>
                  <a:tcPr marL="14233" marR="0" marT="0" marB="0" anchor="ctr"/>
                </a:tc>
                <a:extLst>
                  <a:ext uri="{0D108BD9-81ED-4DB2-BD59-A6C34878D82A}">
                    <a16:rowId xmlns:a16="http://schemas.microsoft.com/office/drawing/2014/main" val="2479661445"/>
                  </a:ext>
                </a:extLst>
              </a:tr>
              <a:tr h="282756">
                <a:tc>
                  <a:txBody>
                    <a:bodyPr/>
                    <a:lstStyle/>
                    <a:p>
                      <a:pPr marL="0" marR="0" algn="ctr">
                        <a:lnSpc>
                          <a:spcPct val="115000"/>
                        </a:lnSpc>
                        <a:spcBef>
                          <a:spcPts val="0"/>
                        </a:spcBef>
                        <a:spcAft>
                          <a:spcPts val="0"/>
                        </a:spcAft>
                      </a:pPr>
                      <a:r>
                        <a:rPr lang="en-US" sz="800" dirty="0">
                          <a:solidFill>
                            <a:schemeClr val="tx1"/>
                          </a:solidFill>
                          <a:effectLst/>
                        </a:rPr>
                        <a:t>08-25-0010</a:t>
                      </a:r>
                    </a:p>
                  </a:txBody>
                  <a:tcPr marL="14233" marR="0" marT="0" marB="0" anchor="ctr"/>
                </a:tc>
                <a:tc>
                  <a:txBody>
                    <a:bodyPr/>
                    <a:lstStyle/>
                    <a:p>
                      <a:r>
                        <a:rPr lang="en-US" sz="800" kern="1200" dirty="0">
                          <a:solidFill>
                            <a:schemeClr val="tx1"/>
                          </a:solidFill>
                          <a:effectLst/>
                          <a:latin typeface="+mn-lt"/>
                          <a:ea typeface="+mn-ea"/>
                          <a:cs typeface="+mn-cs"/>
                        </a:rPr>
                        <a:t>Donor Proposals</a:t>
                      </a:r>
                    </a:p>
                  </a:txBody>
                  <a:tcPr marL="14233" marR="0" marT="0" marB="0" anchor="ctr"/>
                </a:tc>
                <a:tc>
                  <a:txBody>
                    <a:bodyPr/>
                    <a:lstStyle/>
                    <a:p>
                      <a:r>
                        <a:rPr lang="en-US" sz="800" kern="1200" dirty="0">
                          <a:solidFill>
                            <a:schemeClr val="tx1"/>
                          </a:solidFill>
                          <a:effectLst/>
                          <a:latin typeface="+mn-lt"/>
                          <a:ea typeface="+mn-ea"/>
                          <a:cs typeface="+mn-cs"/>
                        </a:rPr>
                        <a:t>Audit</a:t>
                      </a:r>
                    </a:p>
                  </a:txBody>
                  <a:tcPr marL="14233" marR="0" marT="0" marB="0" anchor="ctr"/>
                </a:tc>
                <a:tc>
                  <a:txBody>
                    <a:bodyPr/>
                    <a:lstStyle/>
                    <a:p>
                      <a:pPr algn="ctr"/>
                      <a:r>
                        <a:rPr lang="en-US" sz="800" kern="1200" dirty="0">
                          <a:solidFill>
                            <a:schemeClr val="tx1"/>
                          </a:solidFill>
                          <a:effectLst/>
                          <a:latin typeface="+mn-lt"/>
                          <a:ea typeface="+mn-ea"/>
                          <a:cs typeface="+mn-cs"/>
                        </a:rPr>
                        <a:t>July 29,2025</a:t>
                      </a:r>
                    </a:p>
                  </a:txBody>
                  <a:tcPr marL="14233" marR="0" marT="0" marB="0" anchor="ctr"/>
                </a:tc>
                <a:extLst>
                  <a:ext uri="{0D108BD9-81ED-4DB2-BD59-A6C34878D82A}">
                    <a16:rowId xmlns:a16="http://schemas.microsoft.com/office/drawing/2014/main" val="2964265822"/>
                  </a:ext>
                </a:extLst>
              </a:tr>
              <a:tr h="282756">
                <a:tc>
                  <a:txBody>
                    <a:bodyPr/>
                    <a:lstStyle/>
                    <a:p>
                      <a:pPr marL="0" marR="0" algn="ctr">
                        <a:lnSpc>
                          <a:spcPct val="115000"/>
                        </a:lnSpc>
                        <a:spcBef>
                          <a:spcPts val="0"/>
                        </a:spcBef>
                        <a:spcAft>
                          <a:spcPts val="0"/>
                        </a:spcAft>
                      </a:pPr>
                      <a:r>
                        <a:rPr lang="en-US" sz="800" dirty="0">
                          <a:solidFill>
                            <a:schemeClr val="tx1"/>
                          </a:solidFill>
                          <a:effectLst/>
                        </a:rPr>
                        <a:t>08-25-0006</a:t>
                      </a:r>
                    </a:p>
                  </a:txBody>
                  <a:tcPr marL="14233" marR="0" marT="0" marB="0" anchor="ctr"/>
                </a:tc>
                <a:tc>
                  <a:txBody>
                    <a:bodyPr/>
                    <a:lstStyle/>
                    <a:p>
                      <a:r>
                        <a:rPr lang="en-US" sz="800" kern="1200" dirty="0">
                          <a:solidFill>
                            <a:schemeClr val="tx1"/>
                          </a:solidFill>
                          <a:effectLst/>
                          <a:latin typeface="+mn-lt"/>
                          <a:ea typeface="+mn-ea"/>
                          <a:cs typeface="+mn-cs"/>
                        </a:rPr>
                        <a:t>The Club &amp; Guest House Operations</a:t>
                      </a:r>
                    </a:p>
                  </a:txBody>
                  <a:tcPr marL="14233" marR="0" marT="0" marB="0" anchor="ctr"/>
                </a:tc>
                <a:tc>
                  <a:txBody>
                    <a:bodyPr/>
                    <a:lstStyle/>
                    <a:p>
                      <a:r>
                        <a:rPr lang="en-US" sz="800" kern="1200" dirty="0">
                          <a:solidFill>
                            <a:schemeClr val="tx1"/>
                          </a:solidFill>
                          <a:effectLst/>
                          <a:latin typeface="+mn-lt"/>
                          <a:ea typeface="+mn-ea"/>
                          <a:cs typeface="+mn-cs"/>
                        </a:rPr>
                        <a:t>Audit</a:t>
                      </a:r>
                    </a:p>
                  </a:txBody>
                  <a:tcPr marL="14233" marR="0" marT="0" marB="0" anchor="ctr"/>
                </a:tc>
                <a:tc>
                  <a:txBody>
                    <a:bodyPr/>
                    <a:lstStyle/>
                    <a:p>
                      <a:pPr algn="ctr"/>
                      <a:r>
                        <a:rPr lang="en-US" sz="800" kern="1200" dirty="0">
                          <a:solidFill>
                            <a:schemeClr val="tx1"/>
                          </a:solidFill>
                          <a:effectLst/>
                          <a:latin typeface="+mn-lt"/>
                          <a:ea typeface="+mn-ea"/>
                          <a:cs typeface="+mn-cs"/>
                        </a:rPr>
                        <a:t>July 29, 2025</a:t>
                      </a:r>
                    </a:p>
                  </a:txBody>
                  <a:tcPr marL="14233" marR="0" marT="0" marB="0" anchor="ctr"/>
                </a:tc>
                <a:extLst>
                  <a:ext uri="{0D108BD9-81ED-4DB2-BD59-A6C34878D82A}">
                    <a16:rowId xmlns:a16="http://schemas.microsoft.com/office/drawing/2014/main" val="1221444853"/>
                  </a:ext>
                </a:extLst>
              </a:tr>
              <a:tr h="282755">
                <a:tc>
                  <a:txBody>
                    <a:bodyPr/>
                    <a:lstStyle/>
                    <a:p>
                      <a:pPr marL="0" marR="0" algn="ctr">
                        <a:lnSpc>
                          <a:spcPct val="115000"/>
                        </a:lnSpc>
                        <a:spcBef>
                          <a:spcPts val="0"/>
                        </a:spcBef>
                        <a:spcAft>
                          <a:spcPts val="0"/>
                        </a:spcAft>
                      </a:pPr>
                      <a:r>
                        <a:rPr lang="en-US" sz="800" dirty="0">
                          <a:solidFill>
                            <a:schemeClr val="tx1"/>
                          </a:solidFill>
                          <a:effectLst/>
                        </a:rPr>
                        <a:t>08-25-0002</a:t>
                      </a:r>
                    </a:p>
                  </a:txBody>
                  <a:tcPr marL="14233" marR="0" marT="0" marB="0" anchor="ctr"/>
                </a:tc>
                <a:tc>
                  <a:txBody>
                    <a:bodyPr/>
                    <a:lstStyle/>
                    <a:p>
                      <a:r>
                        <a:rPr lang="en-US" sz="800" kern="1200" dirty="0">
                          <a:solidFill>
                            <a:schemeClr val="tx1"/>
                          </a:solidFill>
                          <a:effectLst/>
                          <a:latin typeface="+mn-lt"/>
                          <a:ea typeface="+mn-ea"/>
                          <a:cs typeface="+mn-cs"/>
                        </a:rPr>
                        <a:t>California </a:t>
                      </a:r>
                      <a:r>
                        <a:rPr lang="en-US" sz="800" kern="1200" dirty="0" err="1">
                          <a:solidFill>
                            <a:schemeClr val="tx1"/>
                          </a:solidFill>
                          <a:effectLst/>
                          <a:latin typeface="+mn-lt"/>
                          <a:ea typeface="+mn-ea"/>
                          <a:cs typeface="+mn-cs"/>
                        </a:rPr>
                        <a:t>NanoSystems</a:t>
                      </a:r>
                      <a:r>
                        <a:rPr lang="en-US" sz="800" kern="1200" dirty="0">
                          <a:solidFill>
                            <a:schemeClr val="tx1"/>
                          </a:solidFill>
                          <a:effectLst/>
                          <a:latin typeface="+mn-lt"/>
                          <a:ea typeface="+mn-ea"/>
                          <a:cs typeface="+mn-cs"/>
                        </a:rPr>
                        <a:t> Institute – Recharge Facilities</a:t>
                      </a:r>
                    </a:p>
                  </a:txBody>
                  <a:tcPr marL="14233" marR="0" marT="0" marB="0" anchor="ctr"/>
                </a:tc>
                <a:tc>
                  <a:txBody>
                    <a:bodyPr/>
                    <a:lstStyle/>
                    <a:p>
                      <a:r>
                        <a:rPr lang="en-US" sz="800" kern="1200" dirty="0">
                          <a:solidFill>
                            <a:schemeClr val="tx1"/>
                          </a:solidFill>
                          <a:effectLst/>
                          <a:latin typeface="+mn-lt"/>
                          <a:ea typeface="+mn-ea"/>
                          <a:cs typeface="+mn-cs"/>
                        </a:rPr>
                        <a:t>Audit</a:t>
                      </a:r>
                    </a:p>
                  </a:txBody>
                  <a:tcPr marL="14233" marR="0" marT="0" marB="0" anchor="ctr"/>
                </a:tc>
                <a:tc>
                  <a:txBody>
                    <a:bodyPr/>
                    <a:lstStyle/>
                    <a:p>
                      <a:pPr algn="ctr"/>
                      <a:r>
                        <a:rPr lang="en-US" sz="800" kern="1200" dirty="0">
                          <a:solidFill>
                            <a:schemeClr val="tx1"/>
                          </a:solidFill>
                          <a:effectLst/>
                          <a:latin typeface="+mn-lt"/>
                          <a:ea typeface="+mn-ea"/>
                          <a:cs typeface="+mn-cs"/>
                        </a:rPr>
                        <a:t>August 13, 2025</a:t>
                      </a:r>
                    </a:p>
                  </a:txBody>
                  <a:tcPr marL="14233" marR="0" marT="0" marB="0" anchor="ctr"/>
                </a:tc>
                <a:extLst>
                  <a:ext uri="{0D108BD9-81ED-4DB2-BD59-A6C34878D82A}">
                    <a16:rowId xmlns:a16="http://schemas.microsoft.com/office/drawing/2014/main" val="418729710"/>
                  </a:ext>
                </a:extLst>
              </a:tr>
              <a:tr h="380017">
                <a:tc>
                  <a:txBody>
                    <a:bodyPr/>
                    <a:lstStyle/>
                    <a:p>
                      <a:pPr marL="0" marR="0" algn="ctr">
                        <a:lnSpc>
                          <a:spcPct val="115000"/>
                        </a:lnSpc>
                        <a:spcBef>
                          <a:spcPts val="0"/>
                        </a:spcBef>
                        <a:spcAft>
                          <a:spcPts val="0"/>
                        </a:spcAft>
                      </a:pPr>
                      <a:r>
                        <a:rPr lang="en-US" sz="800" dirty="0">
                          <a:solidFill>
                            <a:schemeClr val="tx1"/>
                          </a:solidFill>
                          <a:effectLst/>
                        </a:rPr>
                        <a:t>08-25-0008</a:t>
                      </a:r>
                    </a:p>
                  </a:txBody>
                  <a:tcPr marL="14233" marR="0" marT="0" marB="0" anchor="ctr"/>
                </a:tc>
                <a:tc>
                  <a:txBody>
                    <a:bodyPr/>
                    <a:lstStyle/>
                    <a:p>
                      <a:r>
                        <a:rPr lang="en-US" sz="800" kern="1200" dirty="0">
                          <a:solidFill>
                            <a:schemeClr val="tx1"/>
                          </a:solidFill>
                          <a:effectLst/>
                          <a:latin typeface="+mn-lt"/>
                          <a:ea typeface="+mn-ea"/>
                          <a:cs typeface="+mn-cs"/>
                        </a:rPr>
                        <a:t>IT Asset Management (Systemwide)</a:t>
                      </a:r>
                    </a:p>
                  </a:txBody>
                  <a:tcPr marL="14233" marR="0" marT="0" marB="0" anchor="ctr"/>
                </a:tc>
                <a:tc>
                  <a:txBody>
                    <a:bodyPr/>
                    <a:lstStyle/>
                    <a:p>
                      <a:r>
                        <a:rPr lang="en-US" sz="800" kern="1200" dirty="0">
                          <a:solidFill>
                            <a:schemeClr val="tx1"/>
                          </a:solidFill>
                          <a:effectLst/>
                          <a:latin typeface="+mn-lt"/>
                          <a:ea typeface="+mn-ea"/>
                          <a:cs typeface="+mn-cs"/>
                        </a:rPr>
                        <a:t>Audit</a:t>
                      </a:r>
                    </a:p>
                  </a:txBody>
                  <a:tcPr marL="14233" marR="0" marT="0" marB="0" anchor="ctr"/>
                </a:tc>
                <a:tc>
                  <a:txBody>
                    <a:bodyPr/>
                    <a:lstStyle/>
                    <a:p>
                      <a:endParaRPr lang="en-US" sz="800" kern="1200" dirty="0">
                        <a:solidFill>
                          <a:schemeClr val="tx1"/>
                        </a:solidFill>
                        <a:effectLst/>
                        <a:latin typeface="+mn-lt"/>
                        <a:ea typeface="+mn-ea"/>
                        <a:cs typeface="+mn-cs"/>
                      </a:endParaRPr>
                    </a:p>
                  </a:txBody>
                  <a:tcPr marL="14233" marR="0" marT="0" marB="0" anchor="ctr"/>
                </a:tc>
                <a:extLst>
                  <a:ext uri="{0D108BD9-81ED-4DB2-BD59-A6C34878D82A}">
                    <a16:rowId xmlns:a16="http://schemas.microsoft.com/office/drawing/2014/main" val="2791490719"/>
                  </a:ext>
                </a:extLst>
              </a:tr>
              <a:tr h="437396">
                <a:tc>
                  <a:txBody>
                    <a:bodyPr/>
                    <a:lstStyle/>
                    <a:p>
                      <a:pPr marL="0" marR="0" algn="ctr">
                        <a:lnSpc>
                          <a:spcPct val="115000"/>
                        </a:lnSpc>
                        <a:spcBef>
                          <a:spcPts val="0"/>
                        </a:spcBef>
                        <a:spcAft>
                          <a:spcPts val="0"/>
                        </a:spcAft>
                      </a:pPr>
                      <a:r>
                        <a:rPr lang="en-US" sz="800" dirty="0">
                          <a:solidFill>
                            <a:schemeClr val="tx1"/>
                          </a:solidFill>
                          <a:effectLst/>
                        </a:rPr>
                        <a:t>08-25-000</a:t>
                      </a:r>
                    </a:p>
                  </a:txBody>
                  <a:tcPr marL="14233" marR="0" marT="0" marB="0" anchor="ctr"/>
                </a:tc>
                <a:tc>
                  <a:txBody>
                    <a:bodyPr/>
                    <a:lstStyle/>
                    <a:p>
                      <a:endParaRPr lang="en-US" sz="800" kern="1200" dirty="0">
                        <a:solidFill>
                          <a:schemeClr val="tx1"/>
                        </a:solidFill>
                        <a:effectLst/>
                        <a:latin typeface="+mn-lt"/>
                        <a:ea typeface="+mn-ea"/>
                        <a:cs typeface="+mn-cs"/>
                      </a:endParaRPr>
                    </a:p>
                    <a:p>
                      <a:r>
                        <a:rPr lang="en-US" sz="800" kern="1200" dirty="0" err="1">
                          <a:solidFill>
                            <a:schemeClr val="tx1"/>
                          </a:solidFill>
                          <a:effectLst/>
                          <a:latin typeface="+mn-lt"/>
                          <a:ea typeface="+mn-ea"/>
                          <a:cs typeface="+mn-cs"/>
                        </a:rPr>
                        <a:t>UCPath</a:t>
                      </a:r>
                      <a:r>
                        <a:rPr lang="en-US" sz="800" kern="1200" dirty="0">
                          <a:solidFill>
                            <a:schemeClr val="tx1"/>
                          </a:solidFill>
                          <a:effectLst/>
                          <a:latin typeface="+mn-lt"/>
                          <a:ea typeface="+mn-ea"/>
                          <a:cs typeface="+mn-cs"/>
                        </a:rPr>
                        <a:t> Payroll Operations (Systemwide)</a:t>
                      </a:r>
                    </a:p>
                    <a:p>
                      <a:endParaRPr lang="en-US" sz="800" kern="1200" dirty="0">
                        <a:solidFill>
                          <a:schemeClr val="tx1"/>
                        </a:solidFill>
                        <a:effectLst/>
                        <a:latin typeface="+mn-lt"/>
                        <a:ea typeface="+mn-ea"/>
                        <a:cs typeface="+mn-cs"/>
                      </a:endParaRPr>
                    </a:p>
                  </a:txBody>
                  <a:tcPr marL="14233" marR="0" marT="0" marB="0" anchor="ctr"/>
                </a:tc>
                <a:tc>
                  <a:txBody>
                    <a:bodyPr/>
                    <a:lstStyle/>
                    <a:p>
                      <a:r>
                        <a:rPr lang="en-US" sz="800" kern="1200" dirty="0">
                          <a:solidFill>
                            <a:schemeClr val="tx1"/>
                          </a:solidFill>
                          <a:effectLst/>
                          <a:latin typeface="+mn-lt"/>
                          <a:ea typeface="+mn-ea"/>
                          <a:cs typeface="+mn-cs"/>
                        </a:rPr>
                        <a:t>Audit</a:t>
                      </a:r>
                    </a:p>
                  </a:txBody>
                  <a:tcPr marL="14233" marR="0" marT="0" marB="0" anchor="ctr"/>
                </a:tc>
                <a:tc>
                  <a:txBody>
                    <a:bodyPr/>
                    <a:lstStyle/>
                    <a:p>
                      <a:endParaRPr lang="en-US" sz="800" kern="1200" dirty="0">
                        <a:solidFill>
                          <a:schemeClr val="tx1"/>
                        </a:solidFill>
                        <a:effectLst/>
                        <a:latin typeface="+mn-lt"/>
                        <a:ea typeface="+mn-ea"/>
                        <a:cs typeface="+mn-cs"/>
                      </a:endParaRPr>
                    </a:p>
                  </a:txBody>
                  <a:tcPr marL="14233" marR="0" marT="0" marB="0" anchor="ctr"/>
                </a:tc>
                <a:extLst>
                  <a:ext uri="{0D108BD9-81ED-4DB2-BD59-A6C34878D82A}">
                    <a16:rowId xmlns:a16="http://schemas.microsoft.com/office/drawing/2014/main" val="276205573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137" y="274281"/>
            <a:ext cx="7704667" cy="554422"/>
          </a:xfrm>
        </p:spPr>
        <p:txBody>
          <a:bodyPr>
            <a:normAutofit fontScale="90000"/>
          </a:bodyPr>
          <a:lstStyle/>
          <a:p>
            <a:pPr algn="ctr"/>
            <a:r>
              <a:rPr lang="en-US" b="1" u="sng" dirty="0" err="1">
                <a:latin typeface="Baskerville Old Face" panose="02020602080505020303" pitchFamily="18" charset="0"/>
              </a:rPr>
              <a:t>FY24</a:t>
            </a:r>
            <a:r>
              <a:rPr lang="en-US" b="1" u="sng" dirty="0">
                <a:latin typeface="Baskerville Old Face" panose="02020602080505020303" pitchFamily="18" charset="0"/>
              </a:rPr>
              <a:t> MCA Activity</a:t>
            </a:r>
          </a:p>
        </p:txBody>
      </p:sp>
      <p:sp>
        <p:nvSpPr>
          <p:cNvPr id="11" name="Slide Number Placeholder 10"/>
          <p:cNvSpPr>
            <a:spLocks noGrp="1"/>
          </p:cNvSpPr>
          <p:nvPr>
            <p:ph type="sldNum" sz="quarter" idx="12"/>
          </p:nvPr>
        </p:nvSpPr>
        <p:spPr>
          <a:xfrm>
            <a:off x="3810000" y="6492875"/>
            <a:ext cx="413483" cy="365125"/>
          </a:xfrm>
        </p:spPr>
        <p:txBody>
          <a:bodyPr/>
          <a:lstStyle/>
          <a:p>
            <a:fld id="{D18737D0-1F07-487A-BC82-FDF5B924E95B}" type="slidenum">
              <a:rPr lang="en-US" b="1" smtClean="0">
                <a:solidFill>
                  <a:schemeClr val="tx1"/>
                </a:solidFill>
              </a:rPr>
              <a:pPr/>
              <a:t>18</a:t>
            </a:fld>
            <a:endParaRPr lang="en-US" b="1" dirty="0">
              <a:solidFill>
                <a:schemeClr val="tx1"/>
              </a:solidFill>
            </a:endParaRPr>
          </a:p>
        </p:txBody>
      </p:sp>
      <p:sp>
        <p:nvSpPr>
          <p:cNvPr id="4" name="Rectangle 3"/>
          <p:cNvSpPr/>
          <p:nvPr/>
        </p:nvSpPr>
        <p:spPr>
          <a:xfrm>
            <a:off x="1424" y="647521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7" name="Table 6"/>
          <p:cNvGraphicFramePr>
            <a:graphicFrameLocks noGrp="1"/>
          </p:cNvGraphicFramePr>
          <p:nvPr>
            <p:extLst>
              <p:ext uri="{D42A27DB-BD31-4B8C-83A1-F6EECF244321}">
                <p14:modId xmlns:p14="http://schemas.microsoft.com/office/powerpoint/2010/main" val="98818698"/>
              </p:ext>
            </p:extLst>
          </p:nvPr>
        </p:nvGraphicFramePr>
        <p:xfrm>
          <a:off x="962794" y="3030084"/>
          <a:ext cx="2743200" cy="2743201"/>
        </p:xfrm>
        <a:graphic>
          <a:graphicData uri="http://schemas.openxmlformats.org/drawingml/2006/table">
            <a:tbl>
              <a:tblPr>
                <a:tableStyleId>{284E427A-3D55-4303-BF80-6455036E1DE7}</a:tableStyleId>
              </a:tblPr>
              <a:tblGrid>
                <a:gridCol w="2133599">
                  <a:extLst>
                    <a:ext uri="{9D8B030D-6E8A-4147-A177-3AD203B41FA5}">
                      <a16:colId xmlns:a16="http://schemas.microsoft.com/office/drawing/2014/main" val="20000"/>
                    </a:ext>
                  </a:extLst>
                </a:gridCol>
                <a:gridCol w="609601">
                  <a:extLst>
                    <a:ext uri="{9D8B030D-6E8A-4147-A177-3AD203B41FA5}">
                      <a16:colId xmlns:a16="http://schemas.microsoft.com/office/drawing/2014/main" val="20001"/>
                    </a:ext>
                  </a:extLst>
                </a:gridCol>
              </a:tblGrid>
              <a:tr h="381712">
                <a:tc>
                  <a:txBody>
                    <a:bodyPr/>
                    <a:lstStyle/>
                    <a:p>
                      <a:pPr algn="l" rtl="0" fontAlgn="ctr"/>
                      <a:endParaRPr lang="en-US" sz="1400" b="1" i="0" u="none" strike="noStrike" dirty="0">
                        <a:solidFill>
                          <a:srgbClr val="000000"/>
                        </a:solidFill>
                        <a:effectLst/>
                        <a:latin typeface="+mj-lt"/>
                      </a:endParaRPr>
                    </a:p>
                  </a:txBody>
                  <a:tcPr marL="9173" marR="9173" marT="9173" marB="0" anchor="ctr"/>
                </a:tc>
                <a:tc>
                  <a:txBody>
                    <a:bodyPr/>
                    <a:lstStyle/>
                    <a:p>
                      <a:pPr algn="ctr" rtl="0" fontAlgn="ctr"/>
                      <a:r>
                        <a:rPr lang="en-US" sz="1400" u="none" strike="noStrike" dirty="0">
                          <a:effectLst/>
                          <a:latin typeface="+mj-lt"/>
                        </a:rPr>
                        <a:t>FY25</a:t>
                      </a:r>
                      <a:endParaRPr lang="en-US" sz="1400" b="1" i="0" u="none" strike="noStrike" dirty="0">
                        <a:solidFill>
                          <a:schemeClr val="tx1"/>
                        </a:solidFill>
                        <a:effectLst/>
                        <a:latin typeface="+mj-lt"/>
                      </a:endParaRPr>
                    </a:p>
                  </a:txBody>
                  <a:tcPr marL="9173" marR="9173" marT="9173" marB="0" anchor="ctr"/>
                </a:tc>
                <a:extLst>
                  <a:ext uri="{0D108BD9-81ED-4DB2-BD59-A6C34878D82A}">
                    <a16:rowId xmlns:a16="http://schemas.microsoft.com/office/drawing/2014/main" val="10000"/>
                  </a:ext>
                </a:extLst>
              </a:tr>
              <a:tr h="644141">
                <a:tc>
                  <a:txBody>
                    <a:bodyPr/>
                    <a:lstStyle/>
                    <a:p>
                      <a:pPr algn="l" rtl="0" fontAlgn="ctr"/>
                      <a:r>
                        <a:rPr lang="en-US" sz="1400" u="none" strike="noStrike" dirty="0">
                          <a:effectLst/>
                          <a:latin typeface="+mj-lt"/>
                        </a:rPr>
                        <a:t> MCAs open as of July 1st</a:t>
                      </a:r>
                      <a:endParaRPr lang="en-US" sz="1400" b="1" i="0" u="none" strike="noStrike" dirty="0">
                        <a:solidFill>
                          <a:srgbClr val="000000"/>
                        </a:solidFill>
                        <a:effectLst/>
                        <a:latin typeface="+mj-lt"/>
                      </a:endParaRPr>
                    </a:p>
                  </a:txBody>
                  <a:tcPr marL="9173" marR="9173" marT="9173" marB="0" anchor="ctr"/>
                </a:tc>
                <a:tc>
                  <a:txBody>
                    <a:bodyPr/>
                    <a:lstStyle/>
                    <a:p>
                      <a:pPr algn="ctr"/>
                      <a:r>
                        <a:rPr lang="en-US" sz="1400" b="0" dirty="0">
                          <a:solidFill>
                            <a:schemeClr val="tx1"/>
                          </a:solidFill>
                          <a:latin typeface="+mj-lt"/>
                        </a:rPr>
                        <a:t>23</a:t>
                      </a:r>
                    </a:p>
                  </a:txBody>
                  <a:tcPr marL="9173" marR="9173" marT="9173" marB="0" anchor="ctr"/>
                </a:tc>
                <a:extLst>
                  <a:ext uri="{0D108BD9-81ED-4DB2-BD59-A6C34878D82A}">
                    <a16:rowId xmlns:a16="http://schemas.microsoft.com/office/drawing/2014/main" val="10001"/>
                  </a:ext>
                </a:extLst>
              </a:tr>
              <a:tr h="572390">
                <a:tc>
                  <a:txBody>
                    <a:bodyPr/>
                    <a:lstStyle/>
                    <a:p>
                      <a:pPr algn="l" rtl="0" fontAlgn="ctr"/>
                      <a:r>
                        <a:rPr lang="en-US" sz="1400" u="none" strike="noStrike" dirty="0">
                          <a:effectLst/>
                          <a:latin typeface="+mj-lt"/>
                        </a:rPr>
                        <a:t> MCAs added</a:t>
                      </a:r>
                      <a:endParaRPr lang="en-US" sz="1400" b="1" i="0" u="none" strike="noStrike" dirty="0">
                        <a:solidFill>
                          <a:schemeClr val="tx1"/>
                        </a:solidFill>
                        <a:effectLst/>
                        <a:latin typeface="+mj-lt"/>
                      </a:endParaRPr>
                    </a:p>
                  </a:txBody>
                  <a:tcPr marL="9173" marR="9173" marT="9173" marB="0" anchor="ctr"/>
                </a:tc>
                <a:tc>
                  <a:txBody>
                    <a:bodyPr/>
                    <a:lstStyle/>
                    <a:p>
                      <a:pPr algn="ctr"/>
                      <a:r>
                        <a:rPr lang="en-US" sz="1400" b="0" dirty="0">
                          <a:solidFill>
                            <a:schemeClr val="tx1"/>
                          </a:solidFill>
                          <a:latin typeface="+mj-lt"/>
                        </a:rPr>
                        <a:t>35</a:t>
                      </a:r>
                    </a:p>
                  </a:txBody>
                  <a:tcPr marL="9173" marR="9173" marT="9173" marB="0" anchor="ctr"/>
                </a:tc>
                <a:extLst>
                  <a:ext uri="{0D108BD9-81ED-4DB2-BD59-A6C34878D82A}">
                    <a16:rowId xmlns:a16="http://schemas.microsoft.com/office/drawing/2014/main" val="10002"/>
                  </a:ext>
                </a:extLst>
              </a:tr>
              <a:tr h="572568">
                <a:tc>
                  <a:txBody>
                    <a:bodyPr/>
                    <a:lstStyle/>
                    <a:p>
                      <a:pPr algn="l" rtl="0" fontAlgn="ctr"/>
                      <a:r>
                        <a:rPr lang="en-US" sz="1400" u="none" strike="noStrike" dirty="0">
                          <a:effectLst/>
                          <a:latin typeface="+mj-lt"/>
                        </a:rPr>
                        <a:t> MCAs closed</a:t>
                      </a:r>
                      <a:endParaRPr lang="en-US" sz="1400" b="1" i="0" u="none" strike="noStrike" dirty="0">
                        <a:solidFill>
                          <a:srgbClr val="000000"/>
                        </a:solidFill>
                        <a:effectLst/>
                        <a:latin typeface="+mj-lt"/>
                      </a:endParaRPr>
                    </a:p>
                  </a:txBody>
                  <a:tcPr marL="9173" marR="9173" marT="9173" marB="0" anchor="ctr"/>
                </a:tc>
                <a:tc>
                  <a:txBody>
                    <a:bodyPr/>
                    <a:lstStyle/>
                    <a:p>
                      <a:pPr algn="ctr"/>
                      <a:r>
                        <a:rPr lang="en-US" sz="1400" b="0" dirty="0">
                          <a:solidFill>
                            <a:schemeClr val="tx1"/>
                          </a:solidFill>
                          <a:latin typeface="+mj-lt"/>
                        </a:rPr>
                        <a:t>28</a:t>
                      </a:r>
                    </a:p>
                  </a:txBody>
                  <a:tcPr marL="9173" marR="9173" marT="9173" marB="0" anchor="ctr"/>
                </a:tc>
                <a:extLst>
                  <a:ext uri="{0D108BD9-81ED-4DB2-BD59-A6C34878D82A}">
                    <a16:rowId xmlns:a16="http://schemas.microsoft.com/office/drawing/2014/main" val="10003"/>
                  </a:ext>
                </a:extLst>
              </a:tr>
              <a:tr h="572390">
                <a:tc>
                  <a:txBody>
                    <a:bodyPr/>
                    <a:lstStyle/>
                    <a:p>
                      <a:pPr algn="l" rtl="0" fontAlgn="ctr"/>
                      <a:r>
                        <a:rPr lang="en-US" sz="1400" u="none" strike="noStrike" dirty="0">
                          <a:effectLst/>
                          <a:latin typeface="+mj-lt"/>
                        </a:rPr>
                        <a:t> MCAs as of June 30th </a:t>
                      </a:r>
                      <a:endParaRPr lang="en-US" sz="1400" b="1" i="0" u="none" strike="noStrike" dirty="0">
                        <a:solidFill>
                          <a:schemeClr val="tx1"/>
                        </a:solidFill>
                        <a:effectLst/>
                        <a:latin typeface="+mj-lt"/>
                      </a:endParaRPr>
                    </a:p>
                  </a:txBody>
                  <a:tcPr marL="9173" marR="9173" marT="9173" marB="0" anchor="ctr"/>
                </a:tc>
                <a:tc>
                  <a:txBody>
                    <a:bodyPr/>
                    <a:lstStyle/>
                    <a:p>
                      <a:pPr algn="ctr"/>
                      <a:r>
                        <a:rPr lang="en-US" sz="1400" b="0" dirty="0">
                          <a:solidFill>
                            <a:schemeClr val="tx1"/>
                          </a:solidFill>
                          <a:latin typeface="+mj-lt"/>
                        </a:rPr>
                        <a:t>30</a:t>
                      </a:r>
                    </a:p>
                  </a:txBody>
                  <a:tcPr marL="9173" marR="9173" marT="9173" marB="0" anchor="ct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514722118"/>
              </p:ext>
            </p:extLst>
          </p:nvPr>
        </p:nvGraphicFramePr>
        <p:xfrm>
          <a:off x="4378199" y="3291295"/>
          <a:ext cx="2667001" cy="1867089"/>
        </p:xfrm>
        <a:graphic>
          <a:graphicData uri="http://schemas.openxmlformats.org/drawingml/2006/table">
            <a:tbl>
              <a:tblPr>
                <a:tableStyleId>{284E427A-3D55-4303-BF80-6455036E1DE7}</a:tableStyleId>
              </a:tblPr>
              <a:tblGrid>
                <a:gridCol w="1752601">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tblGrid>
              <a:tr h="397607">
                <a:tc>
                  <a:txBody>
                    <a:bodyPr/>
                    <a:lstStyle/>
                    <a:p>
                      <a:pPr algn="ctr" rtl="0" fontAlgn="ctr"/>
                      <a:r>
                        <a:rPr lang="en-US" sz="1400" u="none" strike="noStrike" dirty="0">
                          <a:effectLst/>
                        </a:rPr>
                        <a:t>Open</a:t>
                      </a:r>
                      <a:endParaRPr lang="en-US" sz="1400" b="1" i="0" u="none" strike="noStrike" dirty="0">
                        <a:solidFill>
                          <a:schemeClr val="tx1"/>
                        </a:solidFill>
                        <a:effectLst/>
                        <a:latin typeface="Book Antiqua"/>
                      </a:endParaRPr>
                    </a:p>
                  </a:txBody>
                  <a:tcPr marL="9173" marR="9173" marT="9173" marB="0" anchor="ctr"/>
                </a:tc>
                <a:tc>
                  <a:txBody>
                    <a:bodyPr/>
                    <a:lstStyle/>
                    <a:p>
                      <a:pPr algn="ctr" rtl="0" fontAlgn="ctr"/>
                      <a:r>
                        <a:rPr lang="en-US" sz="1400" u="none" strike="noStrike" dirty="0">
                          <a:effectLst/>
                        </a:rPr>
                        <a:t>As of</a:t>
                      </a:r>
                    </a:p>
                    <a:p>
                      <a:pPr algn="ctr" rtl="0" fontAlgn="ctr"/>
                      <a:r>
                        <a:rPr lang="en-US" sz="1400" u="none" strike="noStrike" dirty="0">
                          <a:effectLst/>
                        </a:rPr>
                        <a:t>6/30/25</a:t>
                      </a:r>
                      <a:endParaRPr lang="en-US" sz="1400" b="1" i="0" u="none" strike="noStrike" dirty="0">
                        <a:solidFill>
                          <a:schemeClr val="tx1"/>
                        </a:solidFill>
                        <a:effectLst/>
                        <a:latin typeface="Book Antiqua"/>
                      </a:endParaRPr>
                    </a:p>
                  </a:txBody>
                  <a:tcPr marL="9173" marR="9173" marT="9173" marB="0" anchor="ctr"/>
                </a:tc>
                <a:extLst>
                  <a:ext uri="{0D108BD9-81ED-4DB2-BD59-A6C34878D82A}">
                    <a16:rowId xmlns:a16="http://schemas.microsoft.com/office/drawing/2014/main" val="10000"/>
                  </a:ext>
                </a:extLst>
              </a:tr>
              <a:tr h="497009">
                <a:tc>
                  <a:txBody>
                    <a:bodyPr/>
                    <a:lstStyle/>
                    <a:p>
                      <a:pPr algn="l" rtl="0" fontAlgn="ctr"/>
                      <a:r>
                        <a:rPr lang="en-US" sz="1400" u="none" strike="noStrike" baseline="0" dirty="0">
                          <a:effectLst/>
                        </a:rPr>
                        <a:t> Past Due</a:t>
                      </a:r>
                      <a:endParaRPr lang="en-US" sz="1400" b="1" i="0" u="none" strike="noStrike" dirty="0">
                        <a:solidFill>
                          <a:schemeClr val="tx1"/>
                        </a:solidFill>
                        <a:effectLst/>
                        <a:latin typeface="Book Antiqua" panose="02040602050305030304" pitchFamily="18" charset="0"/>
                      </a:endParaRPr>
                    </a:p>
                  </a:txBody>
                  <a:tcPr marL="9173" marR="9173" marT="9173" marB="0" anchor="ctr"/>
                </a:tc>
                <a:tc>
                  <a:txBody>
                    <a:bodyPr/>
                    <a:lstStyle/>
                    <a:p>
                      <a:pPr algn="ctr"/>
                      <a:r>
                        <a:rPr lang="en-US" sz="1400" b="1" dirty="0">
                          <a:solidFill>
                            <a:schemeClr val="tx1"/>
                          </a:solidFill>
                          <a:latin typeface="Book Antiqua" panose="02040602050305030304" pitchFamily="18" charset="0"/>
                        </a:rPr>
                        <a:t>4</a:t>
                      </a:r>
                    </a:p>
                  </a:txBody>
                  <a:tcPr marL="9173" marR="9173" marT="9173" marB="0" anchor="ctr"/>
                </a:tc>
                <a:extLst>
                  <a:ext uri="{0D108BD9-81ED-4DB2-BD59-A6C34878D82A}">
                    <a16:rowId xmlns:a16="http://schemas.microsoft.com/office/drawing/2014/main" val="10001"/>
                  </a:ext>
                </a:extLst>
              </a:tr>
              <a:tr h="596410">
                <a:tc>
                  <a:txBody>
                    <a:bodyPr/>
                    <a:lstStyle/>
                    <a:p>
                      <a:pPr algn="l" rtl="0" fontAlgn="ctr"/>
                      <a:r>
                        <a:rPr lang="en-US" sz="1400" u="none" strike="noStrike" dirty="0">
                          <a:effectLst/>
                        </a:rPr>
                        <a:t> High</a:t>
                      </a:r>
                      <a:r>
                        <a:rPr lang="en-US" sz="1400" u="none" strike="noStrike" baseline="0" dirty="0">
                          <a:effectLst/>
                        </a:rPr>
                        <a:t> Risk</a:t>
                      </a:r>
                      <a:endParaRPr lang="en-US" sz="1400" b="1" i="0" u="none" strike="noStrike" dirty="0">
                        <a:solidFill>
                          <a:schemeClr val="tx1"/>
                        </a:solidFill>
                        <a:effectLst/>
                        <a:latin typeface="Book Antiqua" panose="02040602050305030304" pitchFamily="18" charset="0"/>
                      </a:endParaRPr>
                    </a:p>
                  </a:txBody>
                  <a:tcPr marL="9173" marR="9173" marT="9173" marB="0" anchor="ctr"/>
                </a:tc>
                <a:tc>
                  <a:txBody>
                    <a:bodyPr/>
                    <a:lstStyle/>
                    <a:p>
                      <a:pPr algn="ctr"/>
                      <a:r>
                        <a:rPr lang="en-US" sz="1400" b="0" dirty="0">
                          <a:solidFill>
                            <a:schemeClr val="tx1"/>
                          </a:solidFill>
                          <a:latin typeface="Book Antiqua" panose="02040602050305030304" pitchFamily="18" charset="0"/>
                        </a:rPr>
                        <a:t>4</a:t>
                      </a:r>
                    </a:p>
                  </a:txBody>
                  <a:tcPr marL="9173" marR="9173" marT="9173" marB="0" anchor="ctr"/>
                </a:tc>
                <a:extLst>
                  <a:ext uri="{0D108BD9-81ED-4DB2-BD59-A6C34878D82A}">
                    <a16:rowId xmlns:a16="http://schemas.microsoft.com/office/drawing/2014/main" val="10002"/>
                  </a:ext>
                </a:extLst>
              </a:tr>
              <a:tr h="337777">
                <a:tc>
                  <a:txBody>
                    <a:bodyPr/>
                    <a:lstStyle/>
                    <a:p>
                      <a:pPr algn="l" rtl="0" fontAlgn="ctr"/>
                      <a:r>
                        <a:rPr lang="en-US" sz="1400" u="none" strike="noStrike" baseline="0" dirty="0">
                          <a:effectLst/>
                        </a:rPr>
                        <a:t> Past Due-High Risk</a:t>
                      </a:r>
                      <a:endParaRPr lang="en-US" sz="1400" b="1" i="0" u="none" strike="noStrike" dirty="0">
                        <a:solidFill>
                          <a:schemeClr val="tx1"/>
                        </a:solidFill>
                        <a:effectLst/>
                        <a:latin typeface="Book Antiqua" panose="02040602050305030304" pitchFamily="18" charset="0"/>
                      </a:endParaRPr>
                    </a:p>
                  </a:txBody>
                  <a:tcPr marL="9173" marR="9173" marT="9173" marB="0" anchor="ctr"/>
                </a:tc>
                <a:tc>
                  <a:txBody>
                    <a:bodyPr/>
                    <a:lstStyle/>
                    <a:p>
                      <a:pPr algn="ctr"/>
                      <a:r>
                        <a:rPr lang="en-US" sz="1400" b="0" dirty="0">
                          <a:solidFill>
                            <a:schemeClr val="tx1"/>
                          </a:solidFill>
                          <a:latin typeface="Book Antiqua" panose="02040602050305030304" pitchFamily="18" charset="0"/>
                        </a:rPr>
                        <a:t>4</a:t>
                      </a:r>
                    </a:p>
                  </a:txBody>
                  <a:tcPr marL="9173" marR="9173" marT="9173" marB="0" anchor="ctr"/>
                </a:tc>
                <a:extLst>
                  <a:ext uri="{0D108BD9-81ED-4DB2-BD59-A6C34878D82A}">
                    <a16:rowId xmlns:a16="http://schemas.microsoft.com/office/drawing/2014/main" val="10003"/>
                  </a:ext>
                </a:extLst>
              </a:tr>
            </a:tbl>
          </a:graphicData>
        </a:graphic>
      </p:graphicFrame>
      <p:sp>
        <p:nvSpPr>
          <p:cNvPr id="9" name="Rectangle 8"/>
          <p:cNvSpPr/>
          <p:nvPr/>
        </p:nvSpPr>
        <p:spPr>
          <a:xfrm>
            <a:off x="1544588" y="2620326"/>
            <a:ext cx="2031325" cy="369332"/>
          </a:xfrm>
          <a:prstGeom prst="rect">
            <a:avLst/>
          </a:prstGeom>
        </p:spPr>
        <p:txBody>
          <a:bodyPr wrap="none">
            <a:spAutoFit/>
          </a:bodyPr>
          <a:lstStyle/>
          <a:p>
            <a:r>
              <a:rPr lang="en-US" sz="1200" b="1" dirty="0">
                <a:ln w="0"/>
                <a:solidFill>
                  <a:schemeClr val="accent1"/>
                </a:solidFill>
                <a:effectLst>
                  <a:outerShdw blurRad="38100" dist="25400" dir="5400000" algn="ctr" rotWithShape="0">
                    <a:srgbClr val="6E747A">
                      <a:alpha val="43000"/>
                    </a:srgbClr>
                  </a:outerShdw>
                </a:effectLst>
                <a:latin typeface="Book Antiqua" panose="02040602050305030304" pitchFamily="18" charset="0"/>
              </a:rPr>
              <a:t> </a:t>
            </a:r>
            <a:r>
              <a:rPr lang="en-US" sz="1200" b="1" u="sng" dirty="0">
                <a:ln w="0"/>
                <a:effectLst>
                  <a:outerShdw blurRad="38100" dist="25400" dir="5400000" algn="ctr" rotWithShape="0">
                    <a:srgbClr val="6E747A">
                      <a:alpha val="43000"/>
                    </a:srgbClr>
                  </a:outerShdw>
                </a:effectLst>
                <a:latin typeface="Book Antiqua" panose="02040602050305030304" pitchFamily="18" charset="0"/>
              </a:rPr>
              <a:t>Activity Summary</a:t>
            </a:r>
            <a:r>
              <a:rPr lang="en-US" dirty="0">
                <a:ln w="0"/>
                <a:solidFill>
                  <a:schemeClr val="accent1"/>
                </a:solidFill>
                <a:effectLst>
                  <a:outerShdw blurRad="38100" dist="25400" dir="5400000" algn="ctr" rotWithShape="0">
                    <a:srgbClr val="6E747A">
                      <a:alpha val="43000"/>
                    </a:srgbClr>
                  </a:outerShdw>
                </a:effectLst>
                <a:latin typeface="Book Antiqua" panose="02040602050305030304" pitchFamily="18" charset="0"/>
              </a:rPr>
              <a:t>	</a:t>
            </a:r>
            <a:endParaRPr lang="en-US" dirty="0"/>
          </a:p>
        </p:txBody>
      </p:sp>
      <p:sp>
        <p:nvSpPr>
          <p:cNvPr id="10" name="Rectangle 9"/>
          <p:cNvSpPr/>
          <p:nvPr/>
        </p:nvSpPr>
        <p:spPr>
          <a:xfrm>
            <a:off x="3124200" y="2600846"/>
            <a:ext cx="5175002" cy="553998"/>
          </a:xfrm>
          <a:prstGeom prst="rect">
            <a:avLst/>
          </a:prstGeom>
        </p:spPr>
        <p:txBody>
          <a:bodyPr wrap="square">
            <a:spAutoFit/>
          </a:bodyPr>
          <a:lstStyle/>
          <a:p>
            <a:r>
              <a:rPr lang="en-US" b="1" dirty="0"/>
              <a:t>	</a:t>
            </a:r>
            <a:r>
              <a:rPr lang="en-US" sz="1200" b="1" u="sng" dirty="0">
                <a:ln w="0"/>
                <a:effectLst>
                  <a:outerShdw blurRad="38100" dist="25400" dir="5400000" algn="ctr" rotWithShape="0">
                    <a:srgbClr val="6E747A">
                      <a:alpha val="43000"/>
                    </a:srgbClr>
                  </a:outerShdw>
                </a:effectLst>
                <a:latin typeface="Book Antiqua" panose="02040602050305030304" pitchFamily="18" charset="0"/>
              </a:rPr>
              <a:t>Past Due, High Risk &amp; Past Due-High Risk </a:t>
            </a:r>
          </a:p>
          <a:p>
            <a:pPr algn="ctr"/>
            <a:r>
              <a:rPr lang="en-US" sz="1200" b="1" u="sng" dirty="0">
                <a:ln w="0"/>
                <a:effectLst>
                  <a:outerShdw blurRad="38100" dist="25400" dir="5400000" algn="ctr" rotWithShape="0">
                    <a:srgbClr val="6E747A">
                      <a:alpha val="43000"/>
                    </a:srgbClr>
                  </a:outerShdw>
                </a:effectLst>
                <a:latin typeface="Book Antiqua" panose="02040602050305030304" pitchFamily="18" charset="0"/>
              </a:rPr>
              <a:t>Open MCAs</a:t>
            </a:r>
          </a:p>
        </p:txBody>
      </p:sp>
      <p:sp>
        <p:nvSpPr>
          <p:cNvPr id="3" name="Rectangle 2"/>
          <p:cNvSpPr/>
          <p:nvPr/>
        </p:nvSpPr>
        <p:spPr>
          <a:xfrm>
            <a:off x="1219200" y="923710"/>
            <a:ext cx="6028543" cy="1323439"/>
          </a:xfrm>
          <a:prstGeom prst="rect">
            <a:avLst/>
          </a:prstGeom>
        </p:spPr>
        <p:txBody>
          <a:bodyPr wrap="square">
            <a:spAutoFit/>
          </a:bodyPr>
          <a:lstStyle/>
          <a:p>
            <a:r>
              <a:rPr lang="en-US" sz="1600" i="1" dirty="0">
                <a:latin typeface="Book Antiqua" panose="02040602050305030304" pitchFamily="18" charset="0"/>
              </a:rPr>
              <a:t>Audit and Advisory Services monitors the progress in completing management corrective actions (MCAs) that address internal control deficiencies identified during our reviews. The follow-up process on action items is critical as it assists University leadership in ensuring appropriate changes are implemented to mitigate risks.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8" y="381000"/>
            <a:ext cx="7765321" cy="1326321"/>
          </a:xfrm>
        </p:spPr>
        <p:txBody>
          <a:bodyPr>
            <a:normAutofit/>
          </a:bodyPr>
          <a:lstStyle/>
          <a:p>
            <a:pPr algn="ctr"/>
            <a:r>
              <a:rPr lang="en-US" sz="3200" b="1" u="sng" dirty="0">
                <a:effectLst/>
                <a:latin typeface="Baskerville Old Face" panose="02020602080505020303" pitchFamily="18" charset="0"/>
              </a:rPr>
              <a:t>Significant Risk &amp; Recurrent Internal Control Issues/Risks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44933711"/>
              </p:ext>
            </p:extLst>
          </p:nvPr>
        </p:nvGraphicFramePr>
        <p:xfrm>
          <a:off x="300830" y="1981200"/>
          <a:ext cx="8534400" cy="3766820"/>
        </p:xfrm>
        <a:graphic>
          <a:graphicData uri="http://schemas.openxmlformats.org/drawingml/2006/table">
            <a:tbl>
              <a:tblPr firstRow="1" bandRow="1">
                <a:tableStyleId>{21E4AEA4-8DFA-4A89-87EB-49C32662AFE0}</a:tableStyleId>
              </a:tblPr>
              <a:tblGrid>
                <a:gridCol w="2514600">
                  <a:extLst>
                    <a:ext uri="{9D8B030D-6E8A-4147-A177-3AD203B41FA5}">
                      <a16:colId xmlns:a16="http://schemas.microsoft.com/office/drawing/2014/main" val="20000"/>
                    </a:ext>
                  </a:extLst>
                </a:gridCol>
                <a:gridCol w="6019800">
                  <a:extLst>
                    <a:ext uri="{9D8B030D-6E8A-4147-A177-3AD203B41FA5}">
                      <a16:colId xmlns:a16="http://schemas.microsoft.com/office/drawing/2014/main" val="20002"/>
                    </a:ext>
                  </a:extLst>
                </a:gridCol>
              </a:tblGrid>
              <a:tr h="455304">
                <a:tc>
                  <a:txBody>
                    <a:bodyPr/>
                    <a:lstStyle/>
                    <a:p>
                      <a:pPr algn="ctr"/>
                      <a:r>
                        <a:rPr lang="en-US" sz="1050" dirty="0"/>
                        <a:t>Top</a:t>
                      </a:r>
                      <a:r>
                        <a:rPr lang="en-US" sz="1050" baseline="0" dirty="0"/>
                        <a:t> Five (5) Control Issues and Risks</a:t>
                      </a:r>
                      <a:endParaRPr lang="en-US" sz="1050" dirty="0"/>
                    </a:p>
                  </a:txBody>
                  <a:tcPr/>
                </a:tc>
                <a:tc>
                  <a:txBody>
                    <a:bodyPr/>
                    <a:lstStyle/>
                    <a:p>
                      <a:pPr algn="ctr"/>
                      <a:r>
                        <a:rPr lang="en-US" sz="1050" dirty="0"/>
                        <a:t>How Issues/Risks are Being</a:t>
                      </a:r>
                      <a:r>
                        <a:rPr lang="en-US" sz="1050" baseline="0" dirty="0"/>
                        <a:t> Addressed</a:t>
                      </a:r>
                      <a:endParaRPr lang="en-US" sz="1050" dirty="0">
                        <a:latin typeface="+mn-lt"/>
                      </a:endParaRPr>
                    </a:p>
                  </a:txBody>
                  <a:tcPr/>
                </a:tc>
                <a:extLst>
                  <a:ext uri="{0D108BD9-81ED-4DB2-BD59-A6C34878D82A}">
                    <a16:rowId xmlns:a16="http://schemas.microsoft.com/office/drawing/2014/main" val="10000"/>
                  </a:ext>
                </a:extLst>
              </a:tr>
              <a:tr h="1525896">
                <a:tc>
                  <a:txBody>
                    <a:bodyPr/>
                    <a:lstStyle/>
                    <a:p>
                      <a:pPr marL="0" marR="0">
                        <a:spcBef>
                          <a:spcPts val="0"/>
                        </a:spcBef>
                        <a:spcAft>
                          <a:spcPts val="0"/>
                        </a:spcAft>
                      </a:pPr>
                      <a:r>
                        <a:rPr lang="en-US" sz="1000" b="1" kern="1200" dirty="0">
                          <a:solidFill>
                            <a:schemeClr val="tx1"/>
                          </a:solidFill>
                          <a:effectLst/>
                          <a:latin typeface="+mn-lt"/>
                          <a:ea typeface="+mn-ea"/>
                          <a:cs typeface="+mn-cs"/>
                        </a:rPr>
                        <a:t>Information Security and Privacy</a:t>
                      </a:r>
                    </a:p>
                  </a:txBody>
                  <a:tcPr/>
                </a:tc>
                <a:tc>
                  <a:txBody>
                    <a:bodyPr/>
                    <a:lstStyle/>
                    <a:p>
                      <a:pPr marL="0" marR="0">
                        <a:spcBef>
                          <a:spcPts val="0"/>
                        </a:spcBef>
                        <a:spcAft>
                          <a:spcPts val="0"/>
                        </a:spcAft>
                      </a:pPr>
                      <a:r>
                        <a:rPr lang="en-US" sz="1000" kern="1200" dirty="0">
                          <a:solidFill>
                            <a:schemeClr val="dk1"/>
                          </a:solidFill>
                          <a:effectLst/>
                          <a:latin typeface="Palatino"/>
                          <a:ea typeface="+mn-ea"/>
                          <a:cs typeface="Times New Roman" panose="02020603050405020304" pitchFamily="18" charset="0"/>
                        </a:rPr>
                        <a:t>There are significant financial and non-financial risks associated with cyber-attacks, including phishing, ransomware, and data breaches. Using artificial intelligence tools without adequate guidance could impact confidential information and have unexpected consequences. The University is responsible for protecting PII and research data, which is especially sensitive and subject to extensive and complex regulatory requirements.</a:t>
                      </a:r>
                    </a:p>
                    <a:p>
                      <a:pPr marL="0" marR="0">
                        <a:spcBef>
                          <a:spcPts val="0"/>
                        </a:spcBef>
                        <a:spcAft>
                          <a:spcPts val="0"/>
                        </a:spcAft>
                      </a:pPr>
                      <a:endParaRPr lang="en-US" sz="1000" kern="1200" dirty="0">
                        <a:solidFill>
                          <a:schemeClr val="dk1"/>
                        </a:solidFill>
                        <a:effectLst/>
                        <a:latin typeface="Palatino"/>
                        <a:ea typeface="+mn-ea"/>
                        <a:cs typeface="Times New Roman" panose="02020603050405020304" pitchFamily="18" charset="0"/>
                      </a:endParaRPr>
                    </a:p>
                    <a:p>
                      <a:pPr marL="0" marR="0">
                        <a:spcBef>
                          <a:spcPts val="0"/>
                        </a:spcBef>
                        <a:spcAft>
                          <a:spcPts val="0"/>
                        </a:spcAft>
                      </a:pPr>
                      <a:r>
                        <a:rPr lang="en-US" sz="1000" kern="1200" dirty="0">
                          <a:solidFill>
                            <a:schemeClr val="dk1"/>
                          </a:solidFill>
                          <a:effectLst/>
                          <a:latin typeface="Palatino"/>
                          <a:ea typeface="+mn-ea"/>
                          <a:cs typeface="Times New Roman" panose="02020603050405020304" pitchFamily="18" charset="0"/>
                        </a:rPr>
                        <a:t>There are no retention practices to eliminate documentation that is not required to be retained. There is a perception that campus departments keep all documentation for too long. The chat platform and emails are examples of a lack of a clear retention policy.</a:t>
                      </a:r>
                    </a:p>
                  </a:txBody>
                  <a:tcPr marL="68580" marR="68580" marT="0" marB="0"/>
                </a:tc>
                <a:extLst>
                  <a:ext uri="{0D108BD9-81ED-4DB2-BD59-A6C34878D82A}">
                    <a16:rowId xmlns:a16="http://schemas.microsoft.com/office/drawing/2014/main" val="10001"/>
                  </a:ext>
                </a:extLst>
              </a:tr>
              <a:tr h="12853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i="0" kern="1200" dirty="0">
                          <a:solidFill>
                            <a:schemeClr val="tx1"/>
                          </a:solidFill>
                          <a:effectLst/>
                          <a:latin typeface="+mn-lt"/>
                          <a:ea typeface="+mn-ea"/>
                          <a:cs typeface="+mn-cs"/>
                        </a:rPr>
                        <a:t>Financial Management</a:t>
                      </a:r>
                    </a:p>
                  </a:txBody>
                  <a:tcPr marL="68580" marR="68580" marT="0" marB="0"/>
                </a:tc>
                <a:tc>
                  <a:txBody>
                    <a:bodyPr/>
                    <a:lstStyle/>
                    <a:p>
                      <a:pPr marL="0" marR="0">
                        <a:spcBef>
                          <a:spcPts val="0"/>
                        </a:spcBef>
                        <a:spcAft>
                          <a:spcPts val="0"/>
                        </a:spcAft>
                      </a:pPr>
                      <a:r>
                        <a:rPr lang="en-US" sz="1000" kern="1200" dirty="0">
                          <a:solidFill>
                            <a:schemeClr val="dk1"/>
                          </a:solidFill>
                          <a:effectLst/>
                          <a:latin typeface="Palatino"/>
                          <a:ea typeface="+mn-ea"/>
                          <a:cs typeface="Times New Roman" panose="02020603050405020304" pitchFamily="18" charset="0"/>
                        </a:rPr>
                        <a:t>The campus community would be required to make an extra effort to learn, test, report issues, and operate the new system. Implementing the FMM project would require adapting campus business processes and internal controls. Some campus divisions have been working with the CFO and the Associate CIO to integrate their business processes with the FMM.</a:t>
                      </a:r>
                    </a:p>
                    <a:p>
                      <a:pPr marL="0" marR="0">
                        <a:spcBef>
                          <a:spcPts val="0"/>
                        </a:spcBef>
                        <a:spcAft>
                          <a:spcPts val="0"/>
                        </a:spcAft>
                      </a:pPr>
                      <a:endParaRPr lang="en-US" sz="1000" kern="1200" dirty="0">
                        <a:solidFill>
                          <a:schemeClr val="dk1"/>
                        </a:solidFill>
                        <a:effectLst/>
                        <a:latin typeface="Palatino"/>
                        <a:ea typeface="+mn-ea"/>
                        <a:cs typeface="Times New Roman" panose="02020603050405020304" pitchFamily="18" charset="0"/>
                      </a:endParaRPr>
                    </a:p>
                    <a:p>
                      <a:pPr marL="0" marR="0">
                        <a:spcBef>
                          <a:spcPts val="0"/>
                        </a:spcBef>
                        <a:spcAft>
                          <a:spcPts val="0"/>
                        </a:spcAft>
                      </a:pPr>
                      <a:r>
                        <a:rPr lang="en-US" sz="1000" kern="1200" dirty="0">
                          <a:solidFill>
                            <a:schemeClr val="dk1"/>
                          </a:solidFill>
                          <a:effectLst/>
                          <a:latin typeface="Palatino"/>
                          <a:ea typeface="+mn-ea"/>
                          <a:cs typeface="Times New Roman" panose="02020603050405020304" pitchFamily="18" charset="0"/>
                        </a:rPr>
                        <a:t>Transitioning to the new financial system has been a recurrent issue on other campuses. Faculty members are concerned that they could have disruptions using their grants when the new financial system goes live. Some faculty see opacity in the new administrative reorganization and are concerned that they would lose support because some resources could be concentrated in clusters to guarantee a more efficient use of the resources. </a:t>
                      </a:r>
                    </a:p>
                    <a:p>
                      <a:pPr marL="0" marR="0">
                        <a:spcBef>
                          <a:spcPts val="0"/>
                        </a:spcBef>
                        <a:spcAft>
                          <a:spcPts val="0"/>
                        </a:spcAft>
                      </a:pPr>
                      <a:endParaRPr lang="en-US" sz="1000" kern="1200" dirty="0">
                        <a:solidFill>
                          <a:schemeClr val="dk1"/>
                        </a:solidFill>
                        <a:effectLst/>
                        <a:latin typeface="Palatino"/>
                        <a:ea typeface="+mn-ea"/>
                        <a:cs typeface="Times New Roman" panose="02020603050405020304" pitchFamily="18" charset="0"/>
                      </a:endParaRPr>
                    </a:p>
                  </a:txBody>
                  <a:tcPr marL="73025" marR="73025" marT="54610" marB="54610"/>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a:xfrm>
            <a:off x="4285451" y="6492875"/>
            <a:ext cx="565159" cy="365125"/>
          </a:xfrm>
        </p:spPr>
        <p:txBody>
          <a:bodyPr/>
          <a:lstStyle/>
          <a:p>
            <a:fld id="{D18737D0-1F07-487A-BC82-FDF5B924E95B}" type="slidenum">
              <a:rPr lang="en-US" b="1" smtClean="0">
                <a:solidFill>
                  <a:schemeClr val="tx1"/>
                </a:solidFill>
              </a:rPr>
              <a:pPr/>
              <a:t>19</a:t>
            </a:fld>
            <a:endParaRPr lang="en-US" sz="1000" b="1" dirty="0">
              <a:solidFill>
                <a:schemeClr val="tx1"/>
              </a:solidFill>
            </a:endParaRPr>
          </a:p>
        </p:txBody>
      </p:sp>
      <p:sp>
        <p:nvSpPr>
          <p:cNvPr id="5" name="Rectangle 4"/>
          <p:cNvSpPr/>
          <p:nvPr/>
        </p:nvSpPr>
        <p:spPr>
          <a:xfrm>
            <a:off x="69168" y="6485754"/>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extLst>
      <p:ext uri="{BB962C8B-B14F-4D97-AF65-F5344CB8AC3E}">
        <p14:creationId xmlns:p14="http://schemas.microsoft.com/office/powerpoint/2010/main" val="2963577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7704667" cy="533399"/>
          </a:xfrm>
        </p:spPr>
        <p:txBody>
          <a:bodyPr>
            <a:noAutofit/>
          </a:bodyPr>
          <a:lstStyle/>
          <a:p>
            <a:pPr algn="ctr"/>
            <a:r>
              <a:rPr lang="en-US" sz="3600" b="1" u="sng" dirty="0">
                <a:latin typeface="Baskerville Old Face" panose="02020602080505020303" pitchFamily="18" charset="0"/>
              </a:rPr>
              <a:t>Table of Contents</a:t>
            </a:r>
          </a:p>
        </p:txBody>
      </p:sp>
      <p:sp>
        <p:nvSpPr>
          <p:cNvPr id="11" name="Slide Number Placeholder 10"/>
          <p:cNvSpPr>
            <a:spLocks noGrp="1"/>
          </p:cNvSpPr>
          <p:nvPr>
            <p:ph type="sldNum" sz="quarter" idx="12"/>
          </p:nvPr>
        </p:nvSpPr>
        <p:spPr>
          <a:xfrm>
            <a:off x="4053282" y="6498572"/>
            <a:ext cx="427833" cy="365125"/>
          </a:xfrm>
        </p:spPr>
        <p:txBody>
          <a:bodyPr/>
          <a:lstStyle/>
          <a:p>
            <a:fld id="{D18737D0-1F07-487A-BC82-FDF5B924E95B}" type="slidenum">
              <a:rPr lang="en-US" b="1" smtClean="0">
                <a:solidFill>
                  <a:schemeClr val="tx1"/>
                </a:solidFill>
              </a:rPr>
              <a:pPr/>
              <a:t>2</a:t>
            </a:fld>
            <a:endParaRPr lang="en-US" b="1" dirty="0">
              <a:solidFill>
                <a:schemeClr val="tx1"/>
              </a:solidFill>
            </a:endParaRPr>
          </a:p>
        </p:txBody>
      </p:sp>
      <p:sp>
        <p:nvSpPr>
          <p:cNvPr id="5" name="Rectangle 4"/>
          <p:cNvSpPr/>
          <p:nvPr/>
        </p:nvSpPr>
        <p:spPr>
          <a:xfrm>
            <a:off x="152400" y="648361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6" name="Content Placeholder 2"/>
          <p:cNvSpPr txBox="1">
            <a:spLocks/>
          </p:cNvSpPr>
          <p:nvPr/>
        </p:nvSpPr>
        <p:spPr>
          <a:xfrm>
            <a:off x="1462482" y="1729420"/>
            <a:ext cx="5181600" cy="352838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9pPr>
          </a:lstStyle>
          <a:p>
            <a:pPr>
              <a:buFont typeface="Wingdings" panose="05000000000000000000" pitchFamily="2" charset="2"/>
              <a:buChar char="v"/>
            </a:pPr>
            <a:r>
              <a:rPr lang="en-US" sz="1200" dirty="0">
                <a:ln w="0"/>
                <a:solidFill>
                  <a:srgbClr val="0070C0"/>
                </a:solidFill>
                <a:latin typeface="Baskerville Old Face" panose="02020602080505020303" pitchFamily="18" charset="0"/>
              </a:rPr>
              <a:t>Executive Summary..……………………………………………………………….................3</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Mission…………………………………………………………………………………………..……4</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Audit &amp; Advisory Services..…………………………………………………………………...5</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Completion of Amended FY25 Plan………………………………………………..…….6</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Plan to Actual Hours…………………………..………………………………………………..7</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Summary of Significant Activities….………………………………………………..    8-11</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FY25 Projects ………………………………………………………………………….….…12-13</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FY25 MCA Activities…………………………………………………………………….…….14</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Significant Risks &amp; Recurrent Internal Control Issues/Risks…………….….15-16</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Client Survey Results…………………………………………………………………………..17</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Staffing/Resources……………………………………………………………………………...18</a:t>
            </a:r>
            <a:endParaRPr lang="en-US" dirty="0">
              <a:ln w="0"/>
              <a:solidFill>
                <a:srgbClr val="0070C0"/>
              </a:solidFill>
              <a:latin typeface="Baskerville Old Face" panose="020206020805050203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340" y="304800"/>
            <a:ext cx="8817319" cy="1326321"/>
          </a:xfrm>
        </p:spPr>
        <p:txBody>
          <a:bodyPr>
            <a:normAutofit/>
          </a:bodyPr>
          <a:lstStyle/>
          <a:p>
            <a:pPr algn="ctr"/>
            <a:r>
              <a:rPr lang="en-US" sz="3200" b="1" u="sng" dirty="0">
                <a:effectLst/>
                <a:latin typeface="Baskerville Old Face" panose="02020602080505020303" pitchFamily="18" charset="0"/>
              </a:rPr>
              <a:t>Significant Risk &amp; Recurrent Internal Control </a:t>
            </a:r>
            <a:br>
              <a:rPr lang="en-US" sz="3200" b="1" u="sng" dirty="0">
                <a:effectLst/>
                <a:latin typeface="Baskerville Old Face" panose="02020602080505020303" pitchFamily="18" charset="0"/>
              </a:rPr>
            </a:br>
            <a:r>
              <a:rPr lang="en-US" sz="3200" b="1" u="sng" dirty="0">
                <a:effectLst/>
                <a:latin typeface="Baskerville Old Face" panose="02020602080505020303" pitchFamily="18" charset="0"/>
              </a:rPr>
              <a:t>Issues/Risks -continued</a:t>
            </a: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55599011"/>
              </p:ext>
            </p:extLst>
          </p:nvPr>
        </p:nvGraphicFramePr>
        <p:xfrm>
          <a:off x="358020" y="1622535"/>
          <a:ext cx="8610600" cy="4520855"/>
        </p:xfrm>
        <a:graphic>
          <a:graphicData uri="http://schemas.openxmlformats.org/drawingml/2006/table">
            <a:tbl>
              <a:tblPr firstRow="1" bandRow="1">
                <a:tableStyleId>{21E4AEA4-8DFA-4A89-87EB-49C32662AFE0}</a:tableStyleId>
              </a:tblPr>
              <a:tblGrid>
                <a:gridCol w="2476501">
                  <a:extLst>
                    <a:ext uri="{9D8B030D-6E8A-4147-A177-3AD203B41FA5}">
                      <a16:colId xmlns:a16="http://schemas.microsoft.com/office/drawing/2014/main" val="20000"/>
                    </a:ext>
                  </a:extLst>
                </a:gridCol>
                <a:gridCol w="6134099">
                  <a:extLst>
                    <a:ext uri="{9D8B030D-6E8A-4147-A177-3AD203B41FA5}">
                      <a16:colId xmlns:a16="http://schemas.microsoft.com/office/drawing/2014/main" val="20002"/>
                    </a:ext>
                  </a:extLst>
                </a:gridCol>
              </a:tblGrid>
              <a:tr h="3809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Top</a:t>
                      </a:r>
                      <a:r>
                        <a:rPr lang="en-US" sz="1050" baseline="0" dirty="0"/>
                        <a:t> Five (5) Control Issues and Risks</a:t>
                      </a:r>
                      <a:endParaRPr lang="en-US" sz="105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How Issues/Risks are Being</a:t>
                      </a:r>
                      <a:r>
                        <a:rPr lang="en-US" sz="1050" baseline="0" dirty="0"/>
                        <a:t> Addressed</a:t>
                      </a:r>
                      <a:endParaRPr lang="en-US" sz="1050" dirty="0">
                        <a:latin typeface="+mn-lt"/>
                      </a:endParaRPr>
                    </a:p>
                  </a:txBody>
                  <a:tcPr/>
                </a:tc>
                <a:extLst>
                  <a:ext uri="{0D108BD9-81ED-4DB2-BD59-A6C34878D82A}">
                    <a16:rowId xmlns:a16="http://schemas.microsoft.com/office/drawing/2014/main" val="10000"/>
                  </a:ext>
                </a:extLst>
              </a:tr>
              <a:tr h="190754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i="0" kern="1200" dirty="0">
                          <a:solidFill>
                            <a:schemeClr val="tx1"/>
                          </a:solidFill>
                          <a:effectLst/>
                          <a:latin typeface="Times New Roman" panose="02020603050405020304" pitchFamily="18" charset="0"/>
                          <a:ea typeface="+mn-ea"/>
                          <a:cs typeface="+mn-cs"/>
                        </a:rPr>
                        <a:t>Regulatory and Legal Compliance</a:t>
                      </a:r>
                      <a:endParaRPr lang="en-US" sz="1000" b="0" i="0" kern="1200" dirty="0">
                        <a:solidFill>
                          <a:schemeClr val="tx1"/>
                        </a:solidFill>
                        <a:effectLst/>
                        <a:latin typeface="+mn-lt"/>
                        <a:ea typeface="+mn-ea"/>
                        <a:cs typeface="+mn-cs"/>
                      </a:endParaRPr>
                    </a:p>
                  </a:txBody>
                  <a:tcPr marL="68580" marR="68580" marT="0" marB="0"/>
                </a:tc>
                <a:tc>
                  <a:txBody>
                    <a:bodyPr/>
                    <a:lstStyle/>
                    <a:p>
                      <a:pPr marL="0" marR="0" algn="just">
                        <a:spcBef>
                          <a:spcPts val="0"/>
                        </a:spcBef>
                        <a:spcAft>
                          <a:spcPts val="0"/>
                        </a:spcAft>
                      </a:pPr>
                      <a:endParaRPr lang="en-US" sz="1000" dirty="0">
                        <a:effectLst/>
                        <a:latin typeface="Palatino"/>
                        <a:ea typeface="Times New Roman" panose="02020603050405020304" pitchFamily="18" charset="0"/>
                        <a:cs typeface="Times New Roman" panose="02020603050405020304" pitchFamily="18" charset="0"/>
                      </a:endParaRPr>
                    </a:p>
                    <a:p>
                      <a:pPr marL="0" marR="0" algn="just">
                        <a:spcBef>
                          <a:spcPts val="0"/>
                        </a:spcBef>
                        <a:spcAft>
                          <a:spcPts val="0"/>
                        </a:spcAft>
                      </a:pPr>
                      <a:r>
                        <a:rPr lang="en-US" sz="1000" dirty="0">
                          <a:effectLst/>
                          <a:latin typeface="Palatino"/>
                          <a:ea typeface="Times New Roman" panose="02020603050405020304" pitchFamily="18" charset="0"/>
                          <a:cs typeface="Times New Roman" panose="02020603050405020304" pitchFamily="18" charset="0"/>
                        </a:rPr>
                        <a:t>Ever expanding regulations require education, training, and business process changes for compliance. Non-compliance risks include: fines, accreditation issues, reputational risks, etc. </a:t>
                      </a:r>
                    </a:p>
                    <a:p>
                      <a:pPr marL="0" marR="0">
                        <a:spcBef>
                          <a:spcPts val="0"/>
                        </a:spcBef>
                        <a:spcAft>
                          <a:spcPts val="0"/>
                        </a:spcAft>
                      </a:pPr>
                      <a:endParaRPr lang="en-US" sz="1000" dirty="0">
                        <a:effectLst/>
                        <a:latin typeface="Palatino"/>
                        <a:ea typeface="Times New Roman" panose="02020603050405020304" pitchFamily="18" charset="0"/>
                        <a:cs typeface="Times New Roman" panose="02020603050405020304" pitchFamily="18" charset="0"/>
                      </a:endParaRP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Decentralized Compliance function. </a:t>
                      </a: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Compliance with sponsored Project regulations is a permanent area of risk. </a:t>
                      </a: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No formal protocol defines who is responsible for declaring an emergency to shut down the campus.</a:t>
                      </a: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The use of some vehicles on campus could lead to a lawsuit.</a:t>
                      </a: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Compensation disparity could increase complaints.</a:t>
                      </a: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 The foreign donor list may be incomplete.</a:t>
                      </a:r>
                    </a:p>
                    <a:p>
                      <a:pPr marL="171450" marR="0" indent="-171450">
                        <a:spcBef>
                          <a:spcPts val="0"/>
                        </a:spcBef>
                        <a:spcAft>
                          <a:spcPts val="0"/>
                        </a:spcAft>
                        <a:buFontTx/>
                        <a:buChar char="-"/>
                      </a:pPr>
                      <a:r>
                        <a:rPr lang="en-US" sz="1000" dirty="0">
                          <a:effectLst/>
                          <a:latin typeface="Palatino"/>
                          <a:ea typeface="Times New Roman" panose="02020603050405020304" pitchFamily="18" charset="0"/>
                          <a:cs typeface="Times New Roman" panose="02020603050405020304" pitchFamily="18" charset="0"/>
                        </a:rPr>
                        <a:t>Americans with Disabilities Act requirements for publishing digital information.</a:t>
                      </a:r>
                    </a:p>
                    <a:p>
                      <a:pPr marL="171450" marR="0" indent="-171450">
                        <a:spcBef>
                          <a:spcPts val="0"/>
                        </a:spcBef>
                        <a:spcAft>
                          <a:spcPts val="0"/>
                        </a:spcAft>
                        <a:buFontTx/>
                        <a:buChar char="-"/>
                      </a:pPr>
                      <a:endParaRPr lang="en-US" sz="1000" dirty="0">
                        <a:effectLst/>
                        <a:latin typeface="Palatino"/>
                        <a:ea typeface="Times New Roman" panose="02020603050405020304" pitchFamily="18" charset="0"/>
                        <a:cs typeface="Times New Roman" panose="02020603050405020304" pitchFamily="18" charset="0"/>
                      </a:endParaRPr>
                    </a:p>
                    <a:p>
                      <a:pPr marL="0" marR="0" indent="0">
                        <a:spcBef>
                          <a:spcPts val="0"/>
                        </a:spcBef>
                        <a:spcAft>
                          <a:spcPts val="0"/>
                        </a:spcAft>
                        <a:buFontTx/>
                        <a:buNone/>
                      </a:pP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747993">
                <a:tc>
                  <a:txBody>
                    <a:bodyPr/>
                    <a:lstStyle/>
                    <a:p>
                      <a:r>
                        <a:rPr lang="en-US" sz="1000" b="1" i="0" kern="1200" dirty="0">
                          <a:solidFill>
                            <a:schemeClr val="tx1"/>
                          </a:solidFill>
                          <a:effectLst/>
                          <a:latin typeface="Times New Roman" panose="02020603050405020304" pitchFamily="18" charset="0"/>
                          <a:ea typeface="+mn-ea"/>
                          <a:cs typeface="+mn-cs"/>
                        </a:rPr>
                        <a:t>Essential Business Practices and Internal Controls</a:t>
                      </a:r>
                      <a:endParaRPr lang="en-US" sz="1000" b="0" i="0" kern="1200" dirty="0">
                        <a:solidFill>
                          <a:schemeClr val="tx1"/>
                        </a:solidFill>
                        <a:effectLst/>
                        <a:latin typeface="+mn-lt"/>
                        <a:ea typeface="+mn-ea"/>
                        <a:cs typeface="+mn-cs"/>
                      </a:endParaRPr>
                    </a:p>
                  </a:txBody>
                  <a:tcPr marL="68580" marR="68580" marT="0" marB="0"/>
                </a:tc>
                <a:tc>
                  <a:txBody>
                    <a:bodyPr/>
                    <a:lstStyle/>
                    <a:p>
                      <a:r>
                        <a:rPr lang="en-US" sz="1000" kern="1200" dirty="0">
                          <a:solidFill>
                            <a:schemeClr val="dk1"/>
                          </a:solidFill>
                          <a:effectLst/>
                          <a:latin typeface="Palatino"/>
                          <a:ea typeface="+mn-ea"/>
                          <a:cs typeface="Times New Roman" panose="02020603050405020304" pitchFamily="18" charset="0"/>
                        </a:rPr>
                        <a:t>Internal controls are essential in ensuring the organization minimizes financial and non-financial risks associated with compliance.  There is a need to increase visibility across all campus departments into business practices and the implementation of internal controls to ensure sound business processes and prevent the potential for human error and fraud.</a:t>
                      </a:r>
                    </a:p>
                  </a:txBody>
                  <a:tcPr marL="73025" marR="73025" marT="54610" marB="54610"/>
                </a:tc>
                <a:extLst>
                  <a:ext uri="{0D108BD9-81ED-4DB2-BD59-A6C34878D82A}">
                    <a16:rowId xmlns:a16="http://schemas.microsoft.com/office/drawing/2014/main" val="10003"/>
                  </a:ext>
                </a:extLst>
              </a:tr>
              <a:tr h="1410757">
                <a:tc>
                  <a:txBody>
                    <a:bodyPr/>
                    <a:lstStyle/>
                    <a:p>
                      <a:r>
                        <a:rPr lang="en-US" sz="1000" b="1" kern="1200" dirty="0">
                          <a:solidFill>
                            <a:schemeClr val="tx1"/>
                          </a:solidFill>
                          <a:effectLst/>
                          <a:latin typeface="Times New Roman" panose="02020603050405020304" pitchFamily="18" charset="0"/>
                          <a:ea typeface="+mn-ea"/>
                          <a:cs typeface="+mn-cs"/>
                        </a:rPr>
                        <a:t>Operational Pressure</a:t>
                      </a:r>
                      <a:endParaRPr lang="en-US" sz="1000" kern="1200" dirty="0">
                        <a:solidFill>
                          <a:schemeClr val="tx1"/>
                        </a:solidFill>
                        <a:effectLst/>
                        <a:latin typeface="+mn-lt"/>
                        <a:ea typeface="+mn-ea"/>
                        <a:cs typeface="+mn-cs"/>
                      </a:endParaRPr>
                    </a:p>
                  </a:txBody>
                  <a:tcPr/>
                </a:tc>
                <a:tc>
                  <a:txBody>
                    <a:bodyPr/>
                    <a:lstStyle/>
                    <a:p>
                      <a:endParaRPr lang="en-US" sz="1000" kern="1200" dirty="0">
                        <a:solidFill>
                          <a:schemeClr val="dk1"/>
                        </a:solidFill>
                        <a:effectLst/>
                        <a:latin typeface="Palatino"/>
                        <a:ea typeface="+mn-ea"/>
                        <a:cs typeface="Times New Roman" panose="02020603050405020304" pitchFamily="18" charset="0"/>
                      </a:endParaRPr>
                    </a:p>
                    <a:p>
                      <a:r>
                        <a:rPr lang="en-US" sz="1000" kern="1200" dirty="0">
                          <a:solidFill>
                            <a:schemeClr val="dk1"/>
                          </a:solidFill>
                          <a:effectLst/>
                          <a:latin typeface="Palatino"/>
                          <a:ea typeface="+mn-ea"/>
                          <a:cs typeface="Times New Roman" panose="02020603050405020304" pitchFamily="18" charset="0"/>
                        </a:rPr>
                        <a:t>Budget cuts could impact the campus, and recent federal government developments have increased the uncertainty of its financial stability.</a:t>
                      </a:r>
                    </a:p>
                    <a:p>
                      <a:endParaRPr lang="en-US" sz="1000" kern="1200" dirty="0">
                        <a:solidFill>
                          <a:schemeClr val="dk1"/>
                        </a:solidFill>
                        <a:effectLst/>
                        <a:latin typeface="Palatino"/>
                        <a:ea typeface="+mn-ea"/>
                        <a:cs typeface="Times New Roman" panose="02020603050405020304" pitchFamily="18" charset="0"/>
                      </a:endParaRPr>
                    </a:p>
                    <a:p>
                      <a:r>
                        <a:rPr lang="en-US" sz="1000" kern="1200" dirty="0">
                          <a:solidFill>
                            <a:schemeClr val="dk1"/>
                          </a:solidFill>
                          <a:effectLst/>
                          <a:latin typeface="Palatino"/>
                          <a:ea typeface="+mn-ea"/>
                          <a:cs typeface="Times New Roman" panose="02020603050405020304" pitchFamily="18" charset="0"/>
                        </a:rPr>
                        <a:t>Executive orders could affect how the campus obtains federal funds. Other campuses have published guidelines recommending that certain words not be used.</a:t>
                      </a:r>
                    </a:p>
                  </a:txBody>
                  <a:tcPr marL="68580" marR="68580" marT="0" marB="0"/>
                </a:tc>
                <a:extLst>
                  <a:ext uri="{0D108BD9-81ED-4DB2-BD59-A6C34878D82A}">
                    <a16:rowId xmlns:a16="http://schemas.microsoft.com/office/drawing/2014/main" val="848526569"/>
                  </a:ext>
                </a:extLst>
              </a:tr>
            </a:tbl>
          </a:graphicData>
        </a:graphic>
      </p:graphicFrame>
      <p:sp>
        <p:nvSpPr>
          <p:cNvPr id="4" name="Slide Number Placeholder 3"/>
          <p:cNvSpPr>
            <a:spLocks noGrp="1"/>
          </p:cNvSpPr>
          <p:nvPr>
            <p:ph type="sldNum" sz="quarter" idx="12"/>
          </p:nvPr>
        </p:nvSpPr>
        <p:spPr>
          <a:xfrm>
            <a:off x="4098161" y="6502914"/>
            <a:ext cx="565159" cy="365125"/>
          </a:xfrm>
        </p:spPr>
        <p:txBody>
          <a:bodyPr/>
          <a:lstStyle/>
          <a:p>
            <a:fld id="{D18737D0-1F07-487A-BC82-FDF5B924E95B}" type="slidenum">
              <a:rPr lang="en-US" b="1" smtClean="0">
                <a:solidFill>
                  <a:schemeClr val="tx1"/>
                </a:solidFill>
              </a:rPr>
              <a:pPr/>
              <a:t>20</a:t>
            </a:fld>
            <a:endParaRPr lang="en-US" b="1" dirty="0">
              <a:solidFill>
                <a:schemeClr val="tx1"/>
              </a:solidFill>
            </a:endParaRPr>
          </a:p>
        </p:txBody>
      </p:sp>
      <p:sp>
        <p:nvSpPr>
          <p:cNvPr id="6" name="Rectangle 5"/>
          <p:cNvSpPr/>
          <p:nvPr/>
        </p:nvSpPr>
        <p:spPr>
          <a:xfrm>
            <a:off x="98081" y="646801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extLst>
      <p:ext uri="{BB962C8B-B14F-4D97-AF65-F5344CB8AC3E}">
        <p14:creationId xmlns:p14="http://schemas.microsoft.com/office/powerpoint/2010/main" val="3985755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662" y="456086"/>
            <a:ext cx="6347713" cy="1320800"/>
          </a:xfrm>
        </p:spPr>
        <p:txBody>
          <a:bodyPr/>
          <a:lstStyle/>
          <a:p>
            <a:pPr algn="ctr"/>
            <a:r>
              <a:rPr lang="en-US" b="1" u="sng" dirty="0">
                <a:latin typeface="Baskerville Old Face" panose="02020602080505020303" pitchFamily="18" charset="0"/>
              </a:rPr>
              <a:t>Client Survey Results</a:t>
            </a:r>
            <a:endParaRPr lang="en-US" b="1" dirty="0"/>
          </a:p>
        </p:txBody>
      </p:sp>
      <p:sp>
        <p:nvSpPr>
          <p:cNvPr id="3" name="Content Placeholder 2"/>
          <p:cNvSpPr>
            <a:spLocks noGrp="1"/>
          </p:cNvSpPr>
          <p:nvPr>
            <p:ph idx="1"/>
          </p:nvPr>
        </p:nvSpPr>
        <p:spPr>
          <a:xfrm>
            <a:off x="990600" y="1234935"/>
            <a:ext cx="6347714" cy="3880773"/>
          </a:xfrm>
        </p:spPr>
        <p:txBody>
          <a:bodyPr/>
          <a:lstStyle/>
          <a:p>
            <a:r>
              <a:rPr lang="en-US" sz="1600" b="1" i="1" dirty="0">
                <a:solidFill>
                  <a:schemeClr val="tx1"/>
                </a:solidFill>
                <a:latin typeface="Book Antiqua" panose="02040602050305030304" pitchFamily="18" charset="0"/>
              </a:rPr>
              <a:t>At the conclusion of each audit and advisory service project, our clients receive a survey that allows them to provide feedback to Audit and Advisory Services. </a:t>
            </a:r>
          </a:p>
          <a:p>
            <a:endParaRPr lang="en-US" dirty="0"/>
          </a:p>
        </p:txBody>
      </p:sp>
      <p:sp>
        <p:nvSpPr>
          <p:cNvPr id="4" name="Slide Number Placeholder 3"/>
          <p:cNvSpPr>
            <a:spLocks noGrp="1"/>
          </p:cNvSpPr>
          <p:nvPr>
            <p:ph type="sldNum" sz="quarter" idx="12"/>
          </p:nvPr>
        </p:nvSpPr>
        <p:spPr>
          <a:xfrm>
            <a:off x="3886200" y="6324600"/>
            <a:ext cx="512638" cy="762000"/>
          </a:xfrm>
        </p:spPr>
        <p:txBody>
          <a:bodyPr/>
          <a:lstStyle/>
          <a:p>
            <a:fld id="{D18737D0-1F07-487A-BC82-FDF5B924E95B}" type="slidenum">
              <a:rPr lang="en-US" b="1" smtClean="0">
                <a:solidFill>
                  <a:schemeClr val="tx1"/>
                </a:solidFill>
              </a:rPr>
              <a:pPr/>
              <a:t>21</a:t>
            </a:fld>
            <a:endParaRPr lang="en-US"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491440143"/>
              </p:ext>
            </p:extLst>
          </p:nvPr>
        </p:nvGraphicFramePr>
        <p:xfrm>
          <a:off x="1116457" y="2278416"/>
          <a:ext cx="6096000" cy="2606040"/>
        </p:xfrm>
        <a:graphic>
          <a:graphicData uri="http://schemas.openxmlformats.org/drawingml/2006/table">
            <a:tbl>
              <a:tblPr firstRow="1" bandRow="1">
                <a:tableStyleId>{21E4AEA4-8DFA-4A89-87EB-49C32662AFE0}</a:tableStyleId>
              </a:tblPr>
              <a:tblGrid>
                <a:gridCol w="4953139">
                  <a:extLst>
                    <a:ext uri="{9D8B030D-6E8A-4147-A177-3AD203B41FA5}">
                      <a16:colId xmlns:a16="http://schemas.microsoft.com/office/drawing/2014/main" val="20000"/>
                    </a:ext>
                  </a:extLst>
                </a:gridCol>
                <a:gridCol w="1142861">
                  <a:extLst>
                    <a:ext uri="{9D8B030D-6E8A-4147-A177-3AD203B41FA5}">
                      <a16:colId xmlns:a16="http://schemas.microsoft.com/office/drawing/2014/main" val="20001"/>
                    </a:ext>
                  </a:extLst>
                </a:gridCol>
              </a:tblGrid>
              <a:tr h="370840">
                <a:tc>
                  <a:txBody>
                    <a:bodyPr/>
                    <a:lstStyle/>
                    <a:p>
                      <a:pPr algn="ctr"/>
                      <a:r>
                        <a:rPr lang="en-US" u="sng" dirty="0">
                          <a:latin typeface="Book Antiqua" panose="02040602050305030304" pitchFamily="18" charset="0"/>
                        </a:rPr>
                        <a:t>Foremost</a:t>
                      </a:r>
                      <a:r>
                        <a:rPr lang="en-US" u="sng" baseline="0" dirty="0">
                          <a:latin typeface="Book Antiqua" panose="02040602050305030304" pitchFamily="18" charset="0"/>
                        </a:rPr>
                        <a:t> </a:t>
                      </a:r>
                      <a:r>
                        <a:rPr lang="en-US" u="sng" dirty="0">
                          <a:latin typeface="Book Antiqua" panose="02040602050305030304" pitchFamily="18" charset="0"/>
                        </a:rPr>
                        <a:t>Survey</a:t>
                      </a:r>
                      <a:r>
                        <a:rPr lang="en-US" u="sng" baseline="0" dirty="0">
                          <a:latin typeface="Book Antiqua" panose="02040602050305030304" pitchFamily="18" charset="0"/>
                        </a:rPr>
                        <a:t> Questions </a:t>
                      </a:r>
                      <a:endParaRPr lang="en-US" u="sng" dirty="0">
                        <a:solidFill>
                          <a:schemeClr val="tx1"/>
                        </a:solidFill>
                        <a:latin typeface="Book Antiqua" panose="02040602050305030304" pitchFamily="18" charset="0"/>
                      </a:endParaRPr>
                    </a:p>
                  </a:txBody>
                  <a:tcPr anchor="ctr"/>
                </a:tc>
                <a:tc>
                  <a:txBody>
                    <a:bodyPr/>
                    <a:lstStyle/>
                    <a:p>
                      <a:pPr algn="ctr"/>
                      <a:r>
                        <a:rPr lang="en-US" u="sng" dirty="0">
                          <a:latin typeface="Book Antiqua" panose="02040602050305030304" pitchFamily="18" charset="0"/>
                        </a:rPr>
                        <a:t>Average Rating*</a:t>
                      </a:r>
                      <a:endParaRPr lang="en-US" u="sng" dirty="0">
                        <a:solidFill>
                          <a:schemeClr val="tx1"/>
                        </a:solidFill>
                        <a:latin typeface="Book Antiqua" panose="02040602050305030304" pitchFamily="18" charset="0"/>
                      </a:endParaRPr>
                    </a:p>
                  </a:txBody>
                  <a:tcPr/>
                </a:tc>
                <a:extLst>
                  <a:ext uri="{0D108BD9-81ED-4DB2-BD59-A6C34878D82A}">
                    <a16:rowId xmlns:a16="http://schemas.microsoft.com/office/drawing/2014/main" val="10000"/>
                  </a:ext>
                </a:extLst>
              </a:tr>
              <a:tr h="370840">
                <a:tc>
                  <a:txBody>
                    <a:bodyPr/>
                    <a:lstStyle/>
                    <a:p>
                      <a:r>
                        <a:rPr lang="en-US" sz="1100" b="0" dirty="0">
                          <a:latin typeface="Book Antiqua" panose="02040602050305030304" pitchFamily="18" charset="0"/>
                        </a:rPr>
                        <a:t>The audit objectives, purpose and scope were clearly communicated to me.</a:t>
                      </a:r>
                    </a:p>
                  </a:txBody>
                  <a:tcPr/>
                </a:tc>
                <a:tc>
                  <a:txBody>
                    <a:bodyPr/>
                    <a:lstStyle/>
                    <a:p>
                      <a:pPr algn="ctr"/>
                      <a:r>
                        <a:rPr lang="en-US" sz="1100" b="0" dirty="0">
                          <a:solidFill>
                            <a:schemeClr val="tx1"/>
                          </a:solidFill>
                          <a:latin typeface="Book Antiqua" panose="02040602050305030304" pitchFamily="18" charset="0"/>
                        </a:rPr>
                        <a:t>4.5</a:t>
                      </a:r>
                    </a:p>
                  </a:txBody>
                  <a:tcPr/>
                </a:tc>
                <a:extLst>
                  <a:ext uri="{0D108BD9-81ED-4DB2-BD59-A6C34878D82A}">
                    <a16:rowId xmlns:a16="http://schemas.microsoft.com/office/drawing/2014/main" val="10001"/>
                  </a:ext>
                </a:extLst>
              </a:tr>
              <a:tr h="370840">
                <a:tc>
                  <a:txBody>
                    <a:bodyPr/>
                    <a:lstStyle/>
                    <a:p>
                      <a:r>
                        <a:rPr lang="en-US" sz="1100" b="0" dirty="0">
                          <a:latin typeface="Book Antiqua" panose="02040602050305030304" pitchFamily="18" charset="0"/>
                        </a:rPr>
                        <a:t>My business concerns and perspectives on key operating areas</a:t>
                      </a:r>
                      <a:r>
                        <a:rPr lang="en-US" sz="1100" b="0" baseline="0" dirty="0">
                          <a:latin typeface="Book Antiqua" panose="02040602050305030304" pitchFamily="18" charset="0"/>
                        </a:rPr>
                        <a:t> were adequately considered.</a:t>
                      </a:r>
                      <a:endParaRPr lang="en-US" sz="1100" b="0" dirty="0">
                        <a:latin typeface="Book Antiqua" panose="02040602050305030304" pitchFamily="18" charset="0"/>
                      </a:endParaRPr>
                    </a:p>
                  </a:txBody>
                  <a:tcPr/>
                </a:tc>
                <a:tc>
                  <a:txBody>
                    <a:bodyPr/>
                    <a:lstStyle/>
                    <a:p>
                      <a:pPr algn="ctr"/>
                      <a:r>
                        <a:rPr lang="en-US" sz="1100" b="0" dirty="0">
                          <a:solidFill>
                            <a:schemeClr val="tx1"/>
                          </a:solidFill>
                          <a:latin typeface="Book Antiqua" panose="02040602050305030304" pitchFamily="18" charset="0"/>
                        </a:rPr>
                        <a:t>4.67</a:t>
                      </a:r>
                    </a:p>
                  </a:txBody>
                  <a:tcPr/>
                </a:tc>
                <a:extLst>
                  <a:ext uri="{0D108BD9-81ED-4DB2-BD59-A6C34878D82A}">
                    <a16:rowId xmlns:a16="http://schemas.microsoft.com/office/drawing/2014/main" val="10002"/>
                  </a:ext>
                </a:extLst>
              </a:tr>
              <a:tr h="370840">
                <a:tc>
                  <a:txBody>
                    <a:bodyPr/>
                    <a:lstStyle/>
                    <a:p>
                      <a:r>
                        <a:rPr lang="en-US" sz="1100" b="0" dirty="0">
                          <a:latin typeface="Book Antiqua" panose="02040602050305030304" pitchFamily="18" charset="0"/>
                        </a:rPr>
                        <a:t>Audit results were accurately reported and appropriate perspective was provided.</a:t>
                      </a:r>
                    </a:p>
                  </a:txBody>
                  <a:tcPr/>
                </a:tc>
                <a:tc>
                  <a:txBody>
                    <a:bodyPr/>
                    <a:lstStyle/>
                    <a:p>
                      <a:pPr algn="ctr"/>
                      <a:r>
                        <a:rPr lang="en-US" sz="1100" b="0" dirty="0">
                          <a:solidFill>
                            <a:schemeClr val="tx1"/>
                          </a:solidFill>
                          <a:latin typeface="Book Antiqua" panose="02040602050305030304" pitchFamily="18" charset="0"/>
                        </a:rPr>
                        <a:t>4.67</a:t>
                      </a:r>
                    </a:p>
                  </a:txBody>
                  <a:tcPr/>
                </a:tc>
                <a:extLst>
                  <a:ext uri="{0D108BD9-81ED-4DB2-BD59-A6C34878D82A}">
                    <a16:rowId xmlns:a16="http://schemas.microsoft.com/office/drawing/2014/main" val="10003"/>
                  </a:ext>
                </a:extLst>
              </a:tr>
              <a:tr h="370840">
                <a:tc>
                  <a:txBody>
                    <a:bodyPr/>
                    <a:lstStyle/>
                    <a:p>
                      <a:r>
                        <a:rPr lang="en-US" sz="1100" b="0" dirty="0">
                          <a:latin typeface="Book Antiqua" panose="02040602050305030304" pitchFamily="18" charset="0"/>
                        </a:rPr>
                        <a:t>Audit recommendations were constructive</a:t>
                      </a:r>
                      <a:r>
                        <a:rPr lang="en-US" sz="1100" b="0" baseline="0" dirty="0">
                          <a:latin typeface="Book Antiqua" panose="02040602050305030304" pitchFamily="18" charset="0"/>
                        </a:rPr>
                        <a:t> and actionable.</a:t>
                      </a:r>
                      <a:endParaRPr lang="en-US" sz="1100" b="0" dirty="0">
                        <a:latin typeface="Book Antiqua" panose="02040602050305030304" pitchFamily="18" charset="0"/>
                      </a:endParaRPr>
                    </a:p>
                  </a:txBody>
                  <a:tcPr/>
                </a:tc>
                <a:tc>
                  <a:txBody>
                    <a:bodyPr/>
                    <a:lstStyle/>
                    <a:p>
                      <a:pPr algn="ctr"/>
                      <a:r>
                        <a:rPr lang="en-US" sz="1100" b="0" dirty="0">
                          <a:solidFill>
                            <a:schemeClr val="tx1"/>
                          </a:solidFill>
                          <a:latin typeface="Book Antiqua" panose="02040602050305030304" pitchFamily="18" charset="0"/>
                        </a:rPr>
                        <a:t>4.67</a:t>
                      </a:r>
                    </a:p>
                  </a:txBody>
                  <a:tcPr/>
                </a:tc>
                <a:extLst>
                  <a:ext uri="{0D108BD9-81ED-4DB2-BD59-A6C34878D82A}">
                    <a16:rowId xmlns:a16="http://schemas.microsoft.com/office/drawing/2014/main" val="10004"/>
                  </a:ext>
                </a:extLst>
              </a:tr>
              <a:tr h="370840">
                <a:tc>
                  <a:txBody>
                    <a:bodyPr/>
                    <a:lstStyle/>
                    <a:p>
                      <a:r>
                        <a:rPr lang="en-US" sz="1100" b="0" dirty="0">
                          <a:latin typeface="Book Antiqua" panose="02040602050305030304" pitchFamily="18" charset="0"/>
                        </a:rPr>
                        <a:t>Overall, the audit was value added to my organization.</a:t>
                      </a:r>
                    </a:p>
                  </a:txBody>
                  <a:tcPr/>
                </a:tc>
                <a:tc>
                  <a:txBody>
                    <a:bodyPr/>
                    <a:lstStyle/>
                    <a:p>
                      <a:pPr algn="ctr"/>
                      <a:r>
                        <a:rPr lang="en-US" sz="1100" b="0" dirty="0">
                          <a:solidFill>
                            <a:schemeClr val="tx1"/>
                          </a:solidFill>
                          <a:latin typeface="Book Antiqua" panose="02040602050305030304" pitchFamily="18" charset="0"/>
                        </a:rPr>
                        <a:t>5</a:t>
                      </a:r>
                    </a:p>
                  </a:txBody>
                  <a:tcPr/>
                </a:tc>
                <a:extLst>
                  <a:ext uri="{0D108BD9-81ED-4DB2-BD59-A6C34878D82A}">
                    <a16:rowId xmlns:a16="http://schemas.microsoft.com/office/drawing/2014/main" val="10005"/>
                  </a:ext>
                </a:extLst>
              </a:tr>
            </a:tbl>
          </a:graphicData>
        </a:graphic>
      </p:graphicFrame>
      <p:sp>
        <p:nvSpPr>
          <p:cNvPr id="6" name="Rectangle 5"/>
          <p:cNvSpPr/>
          <p:nvPr/>
        </p:nvSpPr>
        <p:spPr>
          <a:xfrm>
            <a:off x="18126" y="649881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TextBox 6"/>
          <p:cNvSpPr txBox="1"/>
          <p:nvPr/>
        </p:nvSpPr>
        <p:spPr>
          <a:xfrm>
            <a:off x="990600" y="5012268"/>
            <a:ext cx="5375189" cy="400110"/>
          </a:xfrm>
          <a:prstGeom prst="rect">
            <a:avLst/>
          </a:prstGeom>
          <a:noFill/>
        </p:spPr>
        <p:txBody>
          <a:bodyPr wrap="none" rtlCol="0">
            <a:spAutoFit/>
          </a:bodyPr>
          <a:lstStyle/>
          <a:p>
            <a:r>
              <a:rPr lang="en-US" sz="1000" dirty="0"/>
              <a:t>*Clients are asked to rank each attribute surveyed as either strongly agree (5), agree (4), </a:t>
            </a:r>
          </a:p>
          <a:p>
            <a:r>
              <a:rPr lang="en-US" sz="1000" dirty="0"/>
              <a:t>  neither agree nor disagree (3), disagree (2), strongly disagree (1)</a:t>
            </a:r>
          </a:p>
        </p:txBody>
      </p:sp>
    </p:spTree>
    <p:extLst>
      <p:ext uri="{BB962C8B-B14F-4D97-AF65-F5344CB8AC3E}">
        <p14:creationId xmlns:p14="http://schemas.microsoft.com/office/powerpoint/2010/main" val="3876854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339174"/>
            <a:ext cx="7704667" cy="914400"/>
          </a:xfrm>
        </p:spPr>
        <p:txBody>
          <a:bodyPr>
            <a:normAutofit/>
          </a:bodyPr>
          <a:lstStyle/>
          <a:p>
            <a:r>
              <a:rPr lang="en-US" sz="2800" u="sng" dirty="0">
                <a:latin typeface="Baskerville Old Face" panose="02020602080505020303" pitchFamily="18" charset="0"/>
              </a:rPr>
              <a:t>Staffing/Resources</a:t>
            </a:r>
          </a:p>
        </p:txBody>
      </p:sp>
      <p:sp>
        <p:nvSpPr>
          <p:cNvPr id="4" name="Text Placeholder 5"/>
          <p:cNvSpPr>
            <a:spLocks noGrp="1"/>
          </p:cNvSpPr>
          <p:nvPr>
            <p:ph idx="1"/>
          </p:nvPr>
        </p:nvSpPr>
        <p:spPr>
          <a:xfrm>
            <a:off x="838200" y="1687875"/>
            <a:ext cx="2218267" cy="902925"/>
          </a:xfrm>
          <a:ln/>
        </p:spPr>
        <p:style>
          <a:lnRef idx="2">
            <a:schemeClr val="accent2"/>
          </a:lnRef>
          <a:fillRef idx="1">
            <a:schemeClr val="lt1"/>
          </a:fillRef>
          <a:effectRef idx="0">
            <a:schemeClr val="accent2"/>
          </a:effectRef>
          <a:fontRef idx="minor">
            <a:schemeClr val="dk1"/>
          </a:fontRef>
        </p:style>
        <p:txBody>
          <a:bodyPr>
            <a:normAutofit/>
          </a:bodyPr>
          <a:lstStyle/>
          <a:p>
            <a:pPr marL="0" indent="0" algn="ctr">
              <a:buNone/>
            </a:pPr>
            <a:r>
              <a:rPr lang="en-US" sz="1400" b="1" i="1" u="sng" dirty="0">
                <a:ln w="0"/>
                <a:solidFill>
                  <a:schemeClr val="tx1"/>
                </a:solidFill>
                <a:effectLst/>
                <a:latin typeface="Book Antiqua" panose="02040602050305030304" pitchFamily="18" charset="0"/>
              </a:rPr>
              <a:t>FTE Summary</a:t>
            </a:r>
            <a:endParaRPr lang="en-US" sz="1400" b="1" i="1" u="sng" dirty="0">
              <a:ln w="0"/>
              <a:solidFill>
                <a:schemeClr val="tx1"/>
              </a:solidFill>
              <a:effectLst/>
              <a:latin typeface="Baskerville Old Face" panose="02020602080505020303" pitchFamily="18" charset="0"/>
            </a:endParaRPr>
          </a:p>
          <a:p>
            <a:pPr>
              <a:buFont typeface="Wingdings" panose="05000000000000000000" pitchFamily="2" charset="2"/>
              <a:buChar char="v"/>
            </a:pPr>
            <a:r>
              <a:rPr lang="en-US" sz="1100" b="1" dirty="0">
                <a:solidFill>
                  <a:schemeClr val="tx1"/>
                </a:solidFill>
                <a:effectLst/>
                <a:latin typeface="Book Antiqua" panose="02040602050305030304" pitchFamily="18" charset="0"/>
              </a:rPr>
              <a:t>Professional</a:t>
            </a:r>
          </a:p>
          <a:p>
            <a:pPr lvl="1">
              <a:spcBef>
                <a:spcPct val="0"/>
              </a:spcBef>
              <a:spcAft>
                <a:spcPct val="0"/>
              </a:spcAft>
            </a:pPr>
            <a:r>
              <a:rPr lang="en-US" sz="1100" b="1" dirty="0">
                <a:solidFill>
                  <a:schemeClr val="tx1"/>
                </a:solidFill>
                <a:effectLst/>
                <a:latin typeface="Book Antiqua" panose="02040602050305030304" pitchFamily="18" charset="0"/>
              </a:rPr>
              <a:t>5.5*</a:t>
            </a:r>
          </a:p>
          <a:p>
            <a:pPr marL="0" lvl="1" indent="0">
              <a:buNone/>
            </a:pPr>
            <a:endParaRPr lang="en-US" sz="1600" i="1" dirty="0">
              <a:solidFill>
                <a:schemeClr val="tx1"/>
              </a:solidFill>
              <a:latin typeface="Book Antiqua" panose="02040602050305030304" pitchFamily="18" charset="0"/>
            </a:endParaRPr>
          </a:p>
          <a:p>
            <a:pPr marL="0" lvl="1" indent="0">
              <a:buNone/>
            </a:pPr>
            <a:endParaRPr lang="en-US" i="1" dirty="0">
              <a:latin typeface="Book Antiqua" panose="02040602050305030304" pitchFamily="18" charset="0"/>
            </a:endParaRPr>
          </a:p>
          <a:p>
            <a:pPr marL="0" lvl="1" indent="0">
              <a:buNone/>
            </a:pPr>
            <a:endParaRPr lang="en-US" i="1" dirty="0">
              <a:solidFill>
                <a:schemeClr val="tx1"/>
              </a:solidFill>
              <a:latin typeface="Book Antiqua" panose="02040602050305030304" pitchFamily="18" charset="0"/>
            </a:endParaRPr>
          </a:p>
        </p:txBody>
      </p:sp>
      <p:sp>
        <p:nvSpPr>
          <p:cNvPr id="8" name="Slide Number Placeholder 7"/>
          <p:cNvSpPr>
            <a:spLocks noGrp="1"/>
          </p:cNvSpPr>
          <p:nvPr>
            <p:ph type="sldNum" sz="quarter" idx="12"/>
          </p:nvPr>
        </p:nvSpPr>
        <p:spPr>
          <a:xfrm>
            <a:off x="3962400" y="6508038"/>
            <a:ext cx="427833" cy="365125"/>
          </a:xfrm>
        </p:spPr>
        <p:txBody>
          <a:bodyPr/>
          <a:lstStyle/>
          <a:p>
            <a:fld id="{D18737D0-1F07-487A-BC82-FDF5B924E95B}" type="slidenum">
              <a:rPr lang="en-US" b="1" smtClean="0">
                <a:solidFill>
                  <a:schemeClr val="tx1"/>
                </a:solidFill>
              </a:rPr>
              <a:pPr/>
              <a:t>22</a:t>
            </a:fld>
            <a:endParaRPr lang="en-US" sz="800" b="1" dirty="0">
              <a:solidFill>
                <a:schemeClr val="tx1"/>
              </a:solidFill>
            </a:endParaRPr>
          </a:p>
        </p:txBody>
      </p:sp>
      <p:sp>
        <p:nvSpPr>
          <p:cNvPr id="5" name="Rectangle 4"/>
          <p:cNvSpPr/>
          <p:nvPr/>
        </p:nvSpPr>
        <p:spPr>
          <a:xfrm>
            <a:off x="53675" y="6492875"/>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6" name="Rectangle 5"/>
          <p:cNvSpPr/>
          <p:nvPr/>
        </p:nvSpPr>
        <p:spPr>
          <a:xfrm>
            <a:off x="3352800" y="1253574"/>
            <a:ext cx="4572000" cy="356405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200" b="1" u="sng" dirty="0">
                <a:latin typeface="Book Antiqua" panose="02040602050305030304" pitchFamily="18" charset="0"/>
              </a:rPr>
              <a:t>Experience</a:t>
            </a:r>
          </a:p>
          <a:p>
            <a:endParaRPr lang="en-US" sz="1200" dirty="0">
              <a:latin typeface="Book Antiqua" panose="02040602050305030304" pitchFamily="18" charset="0"/>
            </a:endParaRPr>
          </a:p>
          <a:p>
            <a:pPr marL="285750" indent="-285750">
              <a:buFont typeface="Wingdings" panose="05000000000000000000" pitchFamily="2" charset="2"/>
              <a:buChar char="v"/>
            </a:pPr>
            <a:r>
              <a:rPr lang="en-US" sz="1200" dirty="0">
                <a:solidFill>
                  <a:schemeClr val="tx1"/>
                </a:solidFill>
                <a:latin typeface="Book Antiqua" panose="02040602050305030304" pitchFamily="18" charset="0"/>
              </a:rPr>
              <a:t> 9.15 Average years UC Audit experience</a:t>
            </a:r>
          </a:p>
          <a:p>
            <a:pPr marL="285750" indent="-285750">
              <a:lnSpc>
                <a:spcPct val="200000"/>
              </a:lnSpc>
              <a:buFont typeface="Wingdings" panose="05000000000000000000" pitchFamily="2" charset="2"/>
              <a:buChar char="v"/>
            </a:pPr>
            <a:r>
              <a:rPr lang="en-US" sz="1200" dirty="0">
                <a:solidFill>
                  <a:schemeClr val="tx1"/>
                </a:solidFill>
                <a:latin typeface="Book Antiqua" panose="02040602050305030304" pitchFamily="18" charset="0"/>
              </a:rPr>
              <a:t> 6.6 Average years outside audit experience</a:t>
            </a:r>
          </a:p>
          <a:p>
            <a:pPr marL="285750" indent="-285750">
              <a:lnSpc>
                <a:spcPct val="200000"/>
              </a:lnSpc>
              <a:buFont typeface="Wingdings" panose="05000000000000000000" pitchFamily="2" charset="2"/>
              <a:buChar char="v"/>
            </a:pPr>
            <a:r>
              <a:rPr lang="en-US" sz="1200" dirty="0">
                <a:solidFill>
                  <a:schemeClr val="tx1"/>
                </a:solidFill>
                <a:latin typeface="Book Antiqua" panose="02040602050305030304" pitchFamily="18" charset="0"/>
              </a:rPr>
              <a:t> 15.75 Average total years audit experience</a:t>
            </a:r>
          </a:p>
          <a:p>
            <a:pPr marL="285750" indent="-285750">
              <a:lnSpc>
                <a:spcPct val="200000"/>
              </a:lnSpc>
              <a:buFont typeface="Wingdings" panose="05000000000000000000" pitchFamily="2" charset="2"/>
              <a:buChar char="v"/>
            </a:pPr>
            <a:r>
              <a:rPr lang="en-US" sz="1200" dirty="0">
                <a:solidFill>
                  <a:schemeClr val="tx1"/>
                </a:solidFill>
                <a:latin typeface="Book Antiqua" panose="02040602050305030304" pitchFamily="18" charset="0"/>
              </a:rPr>
              <a:t>11.95 Average years in Higher Education Industry</a:t>
            </a:r>
          </a:p>
          <a:p>
            <a:pPr marL="285750" indent="-285750">
              <a:lnSpc>
                <a:spcPct val="90000"/>
              </a:lnSpc>
              <a:buFont typeface="Wingdings" panose="05000000000000000000" pitchFamily="2" charset="2"/>
              <a:buChar char="v"/>
            </a:pPr>
            <a:endParaRPr lang="en-US" sz="1200" dirty="0">
              <a:latin typeface="Book Antiqua" panose="02040602050305030304" pitchFamily="18" charset="0"/>
            </a:endParaRPr>
          </a:p>
          <a:p>
            <a:pPr>
              <a:lnSpc>
                <a:spcPct val="90000"/>
              </a:lnSpc>
            </a:pPr>
            <a:r>
              <a:rPr lang="en-US" sz="1200" b="1" u="sng" dirty="0">
                <a:latin typeface="Book Antiqua" panose="02040602050305030304" pitchFamily="18" charset="0"/>
              </a:rPr>
              <a:t>Certifications</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2 Certified Public Accountant (CPA)</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2 Certified Internal Auditor (CIA)</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2 Certified Information Systems Auditor (CISA)</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1 Certified Info. Systems Security Professional (CISSP)</a:t>
            </a:r>
          </a:p>
        </p:txBody>
      </p:sp>
      <p:sp>
        <p:nvSpPr>
          <p:cNvPr id="7" name="TextBox 6"/>
          <p:cNvSpPr txBox="1"/>
          <p:nvPr/>
        </p:nvSpPr>
        <p:spPr>
          <a:xfrm>
            <a:off x="961352" y="2667000"/>
            <a:ext cx="2286000" cy="246221"/>
          </a:xfrm>
          <a:prstGeom prst="rect">
            <a:avLst/>
          </a:prstGeom>
          <a:noFill/>
        </p:spPr>
        <p:txBody>
          <a:bodyPr wrap="square" rtlCol="0">
            <a:spAutoFit/>
          </a:bodyPr>
          <a:lstStyle/>
          <a:p>
            <a:r>
              <a:rPr lang="en-US" sz="1000" dirty="0">
                <a:latin typeface="Book Antiqua" panose="02040602050305030304" pitchFamily="18" charset="0"/>
              </a:rPr>
              <a:t>*Includes one vacant position.</a:t>
            </a:r>
          </a:p>
        </p:txBody>
      </p:sp>
    </p:spTree>
    <p:extLst>
      <p:ext uri="{BB962C8B-B14F-4D97-AF65-F5344CB8AC3E}">
        <p14:creationId xmlns:p14="http://schemas.microsoft.com/office/powerpoint/2010/main" val="313144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08419"/>
            <a:ext cx="7704667" cy="661097"/>
          </a:xfrm>
        </p:spPr>
        <p:txBody>
          <a:bodyPr>
            <a:normAutofit/>
          </a:bodyPr>
          <a:lstStyle/>
          <a:p>
            <a:pPr algn="ctr"/>
            <a:r>
              <a:rPr lang="en-US" b="1" u="sng" dirty="0">
                <a:latin typeface="Baskerville Old Face" panose="02020602080505020303" pitchFamily="18" charset="0"/>
              </a:rPr>
              <a:t>Executive Summary</a:t>
            </a:r>
          </a:p>
        </p:txBody>
      </p:sp>
      <p:sp>
        <p:nvSpPr>
          <p:cNvPr id="3" name="Content Placeholder 2"/>
          <p:cNvSpPr>
            <a:spLocks noGrp="1"/>
          </p:cNvSpPr>
          <p:nvPr>
            <p:ph idx="1"/>
          </p:nvPr>
        </p:nvSpPr>
        <p:spPr>
          <a:xfrm>
            <a:off x="381000" y="1243615"/>
            <a:ext cx="8085667" cy="5038813"/>
          </a:xfrm>
        </p:spPr>
        <p:style>
          <a:lnRef idx="2">
            <a:schemeClr val="accent2"/>
          </a:lnRef>
          <a:fillRef idx="1">
            <a:schemeClr val="lt1"/>
          </a:fillRef>
          <a:effectRef idx="0">
            <a:schemeClr val="accent2"/>
          </a:effectRef>
          <a:fontRef idx="minor">
            <a:schemeClr val="dk1"/>
          </a:fontRef>
        </p:style>
        <p:txBody>
          <a:bodyPr>
            <a:normAutofit fontScale="25000" lnSpcReduction="20000"/>
          </a:bodyPr>
          <a:lstStyle/>
          <a:p>
            <a:pPr marL="0" lvl="0" indent="0">
              <a:buNone/>
            </a:pPr>
            <a:endParaRPr lang="en-US" sz="5200" b="1" dirty="0">
              <a:latin typeface="Book Antiqua" panose="02040602050305030304" pitchFamily="18" charset="0"/>
              <a:cs typeface="Andalus" panose="02020603050405020304" pitchFamily="18" charset="-78"/>
            </a:endParaRPr>
          </a:p>
          <a:p>
            <a:pPr marL="0" lvl="0" indent="0">
              <a:buNone/>
            </a:pPr>
            <a:r>
              <a:rPr lang="en-US" sz="5200" b="1" dirty="0">
                <a:latin typeface="Book Antiqua" panose="02040602050305030304" pitchFamily="18" charset="0"/>
                <a:cs typeface="Andalus" panose="02020603050405020304" pitchFamily="18" charset="-78"/>
              </a:rPr>
              <a:t>The work of Audit and Advisory Services, during fiscal year (FY) 2025 improved risk management and governance processes, strengthened internal controls, increased the efficiency and effectiveness of operations, and helped ensure compliance with university policy. </a:t>
            </a:r>
            <a:r>
              <a:rPr lang="en-US" sz="5200" b="1" dirty="0">
                <a:latin typeface="Book Antiqua" panose="02040602050305030304" pitchFamily="18" charset="0"/>
              </a:rPr>
              <a:t>These efforts included audits and advisory projects in support of IT legacy systems; projects designed to assess and improve campus practices in information security and research; and other projects designed to increase adherence to various compliance requirements, sound business practices, and appropriate standards of internal control. </a:t>
            </a:r>
            <a:r>
              <a:rPr lang="en-US" sz="5200" b="1" dirty="0">
                <a:latin typeface="Book Antiqua" panose="02040602050305030304" pitchFamily="18" charset="0"/>
                <a:cs typeface="Andalus" panose="02020603050405020304" pitchFamily="18" charset="-78"/>
              </a:rPr>
              <a:t>	</a:t>
            </a:r>
          </a:p>
          <a:p>
            <a:pPr marL="0" lvl="0" indent="0">
              <a:buNone/>
            </a:pPr>
            <a:r>
              <a:rPr lang="en-US" sz="5200" b="1" dirty="0">
                <a:latin typeface="Book Antiqua" panose="02040602050305030304" pitchFamily="18" charset="0"/>
                <a:cs typeface="Andalus" panose="02020603050405020304" pitchFamily="18" charset="-78"/>
              </a:rPr>
              <a:t>Audit and </a:t>
            </a:r>
            <a:r>
              <a:rPr lang="en-US" sz="5200" b="1" dirty="0">
                <a:solidFill>
                  <a:schemeClr val="tx1"/>
                </a:solidFill>
                <a:latin typeface="Book Antiqua" panose="02040602050305030304" pitchFamily="18" charset="0"/>
                <a:cs typeface="Andalus" panose="02020603050405020304" pitchFamily="18" charset="-78"/>
              </a:rPr>
              <a:t>Advisory Services completed 9 out of 10 planned FY 2025 projects, for an overall completion rate of 90% of the amended audit plan. We participated in several committees, performed various small consultations, and continued to provide external audit coordination services.  We also provided educational services to the UCSB community. Lastly, we finalized 2 projects</a:t>
            </a:r>
            <a:r>
              <a:rPr lang="en-US" sz="5200" b="1" dirty="0">
                <a:latin typeface="Book Antiqua" panose="02040602050305030304" pitchFamily="18" charset="0"/>
                <a:cs typeface="Andalus" panose="02020603050405020304" pitchFamily="18" charset="-78"/>
              </a:rPr>
              <a:t> that were in draft at the end of FY 2024, and provided professional guidance to various departments on a variety of topics. </a:t>
            </a:r>
          </a:p>
          <a:p>
            <a:pPr marL="0" lvl="0" indent="0">
              <a:buNone/>
            </a:pPr>
            <a:r>
              <a:rPr lang="en-US" sz="5200" b="1" dirty="0">
                <a:latin typeface="Book Antiqua" panose="02040602050305030304" pitchFamily="18" charset="0"/>
                <a:cs typeface="Andalus" panose="02020603050405020304" pitchFamily="18" charset="-78"/>
              </a:rPr>
              <a:t>Audit and Advisory Services continued its on-going practice of working collaboratively with management in determining the optimum strategy for addressing internal control and operational issues identified during our reviews. </a:t>
            </a:r>
          </a:p>
          <a:p>
            <a:pPr marL="0" lvl="0" indent="0">
              <a:buNone/>
            </a:pPr>
            <a:r>
              <a:rPr lang="en-US" sz="5200" b="1" dirty="0">
                <a:latin typeface="Book Antiqua" panose="02040602050305030304" pitchFamily="18" charset="0"/>
                <a:cs typeface="Andalus" panose="02020603050405020304" pitchFamily="18" charset="-78"/>
              </a:rPr>
              <a:t>As we move into FY 2026, Audit and Advisory Services will continue to support the University’s 	risk management, control and governance processes through execution of our annual audit plan and completion of additional reviews requested by management.</a:t>
            </a:r>
          </a:p>
          <a:p>
            <a:pPr>
              <a:buFont typeface="Wingdings 2" pitchFamily="18" charset="2"/>
              <a:buNone/>
            </a:pPr>
            <a:r>
              <a:rPr lang="en-US" sz="5200" b="1" dirty="0">
                <a:latin typeface="Book Antiqua" panose="02040602050305030304" pitchFamily="18" charset="0"/>
                <a:cs typeface="Andalus" panose="02020603050405020304" pitchFamily="18" charset="-78"/>
              </a:rPr>
              <a:t>Sincerely,</a:t>
            </a:r>
          </a:p>
          <a:p>
            <a:pPr>
              <a:buFont typeface="Wingdings 2" pitchFamily="18" charset="2"/>
              <a:buNone/>
            </a:pPr>
            <a:r>
              <a:rPr lang="en-US" sz="5200" b="1" dirty="0">
                <a:latin typeface="Book Antiqua" panose="02040602050305030304" pitchFamily="18" charset="0"/>
                <a:cs typeface="Andalus" panose="02020603050405020304" pitchFamily="18" charset="-78"/>
              </a:rPr>
              <a:t>Ashley Andersen, Chief Audit Executive </a:t>
            </a:r>
          </a:p>
          <a:p>
            <a:pPr marL="109728" indent="0">
              <a:buNone/>
            </a:pPr>
            <a:endParaRPr lang="en-US" dirty="0"/>
          </a:p>
        </p:txBody>
      </p:sp>
      <p:sp>
        <p:nvSpPr>
          <p:cNvPr id="5" name="Slide Number Placeholder 4"/>
          <p:cNvSpPr>
            <a:spLocks noGrp="1"/>
          </p:cNvSpPr>
          <p:nvPr>
            <p:ph type="sldNum" sz="quarter" idx="12"/>
          </p:nvPr>
        </p:nvSpPr>
        <p:spPr>
          <a:xfrm>
            <a:off x="4157133" y="6492875"/>
            <a:ext cx="427833" cy="365125"/>
          </a:xfrm>
        </p:spPr>
        <p:txBody>
          <a:bodyPr/>
          <a:lstStyle/>
          <a:p>
            <a:fld id="{D18737D0-1F07-487A-BC82-FDF5B924E95B}" type="slidenum">
              <a:rPr lang="en-US" b="1" smtClean="0">
                <a:solidFill>
                  <a:schemeClr val="tx1"/>
                </a:solidFill>
              </a:rPr>
              <a:pPr/>
              <a:t>3</a:t>
            </a:fld>
            <a:endParaRPr lang="en-US" b="1" dirty="0">
              <a:solidFill>
                <a:schemeClr val="tx1"/>
              </a:solidFill>
            </a:endParaRPr>
          </a:p>
        </p:txBody>
      </p:sp>
      <p:sp>
        <p:nvSpPr>
          <p:cNvPr id="6" name="Rectangle 5"/>
          <p:cNvSpPr/>
          <p:nvPr/>
        </p:nvSpPr>
        <p:spPr>
          <a:xfrm>
            <a:off x="76200" y="652539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116" y="609600"/>
            <a:ext cx="7704667" cy="3581401"/>
          </a:xfrm>
        </p:spPr>
        <p:txBody>
          <a:bodyPr>
            <a:normAutofit/>
          </a:bodyPr>
          <a:lstStyle/>
          <a:p>
            <a:pPr algn="ctr"/>
            <a:r>
              <a:rPr lang="en-US" sz="3600" b="1" u="sng" dirty="0">
                <a:latin typeface="Baskerville Old Face" panose="02020602080505020303" pitchFamily="18" charset="0"/>
              </a:rPr>
              <a:t>Mission</a:t>
            </a:r>
          </a:p>
        </p:txBody>
      </p:sp>
      <p:sp>
        <p:nvSpPr>
          <p:cNvPr id="3" name="Content Placeholder 2"/>
          <p:cNvSpPr>
            <a:spLocks noGrp="1"/>
          </p:cNvSpPr>
          <p:nvPr>
            <p:ph idx="1"/>
          </p:nvPr>
        </p:nvSpPr>
        <p:spPr>
          <a:xfrm>
            <a:off x="290116" y="1371600"/>
            <a:ext cx="8229600" cy="4525963"/>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indent="0">
              <a:buFont typeface="Wingdings 2" pitchFamily="18" charset="2"/>
              <a:buNone/>
              <a:defRPr/>
            </a:pPr>
            <a:r>
              <a:rPr lang="en-US" sz="2400" b="1" i="1" dirty="0">
                <a:latin typeface="Book Antiqua" panose="02040602050305030304" pitchFamily="18" charset="0"/>
              </a:rPr>
              <a:t>The mission of the University of California (UC) internal audit is to provide the Regents, President, and campus Chancellors and Laboratory Director independent and objective assurance and consulting services designed to add value and to improve operations. We do this through communication, monitoring and collaboration with management to assist the campus community in the discharge of their oversight, management, and operating responsibilities. Internal audit brings a systematic and disciplined approach to evaluating and improving the effectiveness of risk management, control and governance processes. 			</a:t>
            </a:r>
          </a:p>
          <a:p>
            <a:pPr indent="0">
              <a:buFont typeface="Wingdings 2" pitchFamily="18" charset="2"/>
              <a:buNone/>
              <a:defRPr/>
            </a:pPr>
            <a:r>
              <a:rPr lang="en-US" sz="2400" b="1" i="1" dirty="0">
                <a:latin typeface="Book Antiqua" panose="02040602050305030304" pitchFamily="18" charset="0"/>
              </a:rPr>
              <a:t> - University of California Internal Audit Charter</a:t>
            </a:r>
            <a:endParaRPr lang="en-US" sz="2400" b="1" i="1" strike="sngStrike"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86200" y="6492875"/>
            <a:ext cx="427833" cy="365125"/>
          </a:xfrm>
        </p:spPr>
        <p:txBody>
          <a:bodyPr/>
          <a:lstStyle/>
          <a:p>
            <a:fld id="{D18737D0-1F07-487A-BC82-FDF5B924E95B}" type="slidenum">
              <a:rPr lang="en-US" b="1" smtClean="0">
                <a:solidFill>
                  <a:schemeClr val="tx1"/>
                </a:solidFill>
              </a:rPr>
              <a:pPr/>
              <a:t>4</a:t>
            </a:fld>
            <a:endParaRPr lang="en-US" b="1" dirty="0">
              <a:solidFill>
                <a:schemeClr val="tx1"/>
              </a:solidFill>
            </a:endParaRPr>
          </a:p>
        </p:txBody>
      </p:sp>
      <p:sp>
        <p:nvSpPr>
          <p:cNvPr id="5" name="Rectangle 4"/>
          <p:cNvSpPr/>
          <p:nvPr/>
        </p:nvSpPr>
        <p:spPr>
          <a:xfrm>
            <a:off x="0" y="6549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018" y="1219200"/>
            <a:ext cx="2822786" cy="857473"/>
          </a:xfrm>
        </p:spPr>
        <p:txBody>
          <a:bodyPr>
            <a:noAutofit/>
          </a:bodyPr>
          <a:lstStyle/>
          <a:p>
            <a:pPr algn="ctr"/>
            <a:r>
              <a:rPr lang="en-US" sz="2400" b="1" u="sng" dirty="0">
                <a:latin typeface="Book Antiqua" panose="02040602050305030304" pitchFamily="18" charset="0"/>
              </a:rPr>
              <a:t>Audit &amp; Advisory  Services</a:t>
            </a:r>
            <a:endParaRPr lang="en-US" sz="2400" b="1" dirty="0">
              <a:latin typeface="Book Antiqua" panose="02040602050305030304" pitchFamily="18" charset="0"/>
            </a:endParaRPr>
          </a:p>
        </p:txBody>
      </p:sp>
      <p:sp>
        <p:nvSpPr>
          <p:cNvPr id="5" name="Slide Number Placeholder 4"/>
          <p:cNvSpPr>
            <a:spLocks noGrp="1"/>
          </p:cNvSpPr>
          <p:nvPr>
            <p:ph type="sldNum" sz="quarter" idx="12"/>
          </p:nvPr>
        </p:nvSpPr>
        <p:spPr>
          <a:xfrm>
            <a:off x="6229782" y="5727505"/>
            <a:ext cx="512504" cy="273915"/>
          </a:xfrm>
        </p:spPr>
        <p:txBody>
          <a:bodyPr/>
          <a:lstStyle/>
          <a:p>
            <a:fld id="{81FEFA0A-2F20-4B60-98C6-5FFDA469AA1C}" type="slidenum">
              <a:rPr lang="en-US" smtClean="0"/>
              <a:t>5</a:t>
            </a:fld>
            <a:endParaRPr lang="en-US" dirty="0"/>
          </a:p>
        </p:txBody>
      </p:sp>
      <p:graphicFrame>
        <p:nvGraphicFramePr>
          <p:cNvPr id="6" name="Content Placeholder 5"/>
          <p:cNvGraphicFramePr>
            <a:graphicFrameLocks/>
          </p:cNvGraphicFramePr>
          <p:nvPr>
            <p:extLst>
              <p:ext uri="{D42A27DB-BD31-4B8C-83A1-F6EECF244321}">
                <p14:modId xmlns:p14="http://schemas.microsoft.com/office/powerpoint/2010/main" val="2422874763"/>
              </p:ext>
            </p:extLst>
          </p:nvPr>
        </p:nvGraphicFramePr>
        <p:xfrm>
          <a:off x="3200400" y="541234"/>
          <a:ext cx="4781803"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08431" y="647700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p:cNvSpPr/>
          <p:nvPr/>
        </p:nvSpPr>
        <p:spPr>
          <a:xfrm>
            <a:off x="762000" y="1981200"/>
            <a:ext cx="2115102" cy="3323987"/>
          </a:xfrm>
          <a:prstGeom prst="rect">
            <a:avLst/>
          </a:prstGeom>
        </p:spPr>
        <p:txBody>
          <a:bodyPr wrap="square">
            <a:spAutoFit/>
          </a:bodyPr>
          <a:lstStyle/>
          <a:p>
            <a:r>
              <a:rPr lang="en-US" sz="1500" i="1" dirty="0">
                <a:latin typeface="Book Antiqua" panose="02040602050305030304" pitchFamily="18" charset="0"/>
              </a:rPr>
              <a:t>The scope of our work is to determine whether the university’s network of risk management, control, and governance processes, as designed and represented by management at all levels, is adequate and functioning appropriately.  We accomplish this through the provision of these lines of service.</a:t>
            </a:r>
          </a:p>
        </p:txBody>
      </p:sp>
      <p:sp>
        <p:nvSpPr>
          <p:cNvPr id="8" name="TextBox 7"/>
          <p:cNvSpPr txBox="1"/>
          <p:nvPr/>
        </p:nvSpPr>
        <p:spPr>
          <a:xfrm>
            <a:off x="3962400" y="6627041"/>
            <a:ext cx="228600" cy="230832"/>
          </a:xfrm>
          <a:prstGeom prst="rect">
            <a:avLst/>
          </a:prstGeom>
          <a:noFill/>
        </p:spPr>
        <p:txBody>
          <a:bodyPr wrap="square" rtlCol="0">
            <a:spAutoFit/>
          </a:bodyPr>
          <a:lstStyle/>
          <a:p>
            <a:r>
              <a:rPr lang="en-US" sz="900" b="1" dirty="0"/>
              <a:t>5</a:t>
            </a:r>
            <a:endParaRPr lang="en-US" sz="1200" b="1" dirty="0"/>
          </a:p>
        </p:txBody>
      </p:sp>
    </p:spTree>
    <p:extLst>
      <p:ext uri="{BB962C8B-B14F-4D97-AF65-F5344CB8AC3E}">
        <p14:creationId xmlns:p14="http://schemas.microsoft.com/office/powerpoint/2010/main" val="79416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359202"/>
            <a:ext cx="8229600" cy="1143000"/>
          </a:xfrm>
        </p:spPr>
        <p:txBody>
          <a:bodyPr>
            <a:normAutofit/>
          </a:bodyPr>
          <a:lstStyle/>
          <a:p>
            <a:pPr algn="ctr"/>
            <a:r>
              <a:rPr lang="en-US" sz="3200" b="1" u="sng" dirty="0">
                <a:latin typeface="Baskerville Old Face" panose="02020602080505020303" pitchFamily="18" charset="0"/>
              </a:rPr>
              <a:t>Completion of Amended FY25 Plan</a:t>
            </a:r>
          </a:p>
        </p:txBody>
      </p:sp>
      <p:sp>
        <p:nvSpPr>
          <p:cNvPr id="3" name="Content Placeholder 2"/>
          <p:cNvSpPr>
            <a:spLocks noGrp="1"/>
          </p:cNvSpPr>
          <p:nvPr>
            <p:ph idx="1"/>
          </p:nvPr>
        </p:nvSpPr>
        <p:spPr/>
        <p:txBody>
          <a:bodyPr>
            <a:normAutofit/>
          </a:bodyPr>
          <a:lstStyle/>
          <a:p>
            <a:pPr fontAlgn="t"/>
            <a:endParaRPr lang="en-US" dirty="0"/>
          </a:p>
          <a:p>
            <a:endParaRPr lang="en-US" dirty="0"/>
          </a:p>
        </p:txBody>
      </p:sp>
      <p:sp>
        <p:nvSpPr>
          <p:cNvPr id="5" name="Slide Number Placeholder 4"/>
          <p:cNvSpPr>
            <a:spLocks noGrp="1"/>
          </p:cNvSpPr>
          <p:nvPr>
            <p:ph type="sldNum" sz="quarter" idx="12"/>
          </p:nvPr>
        </p:nvSpPr>
        <p:spPr>
          <a:xfrm>
            <a:off x="3783456" y="6501140"/>
            <a:ext cx="427833" cy="345852"/>
          </a:xfrm>
        </p:spPr>
        <p:txBody>
          <a:bodyPr/>
          <a:lstStyle/>
          <a:p>
            <a:fld id="{D18737D0-1F07-487A-BC82-FDF5B924E95B}" type="slidenum">
              <a:rPr lang="en-US" b="1" smtClean="0">
                <a:solidFill>
                  <a:schemeClr val="tx1"/>
                </a:solidFill>
              </a:rPr>
              <a:pPr/>
              <a:t>6</a:t>
            </a:fld>
            <a:endParaRPr lang="en-US" b="1" dirty="0">
              <a:solidFill>
                <a:schemeClr val="tx1"/>
              </a:solidFill>
            </a:endParaRPr>
          </a:p>
        </p:txBody>
      </p:sp>
      <p:sp>
        <p:nvSpPr>
          <p:cNvPr id="6" name="Rectangle 5"/>
          <p:cNvSpPr/>
          <p:nvPr/>
        </p:nvSpPr>
        <p:spPr>
          <a:xfrm>
            <a:off x="0" y="652088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9" name="Table 8"/>
          <p:cNvGraphicFramePr>
            <a:graphicFrameLocks noGrp="1"/>
          </p:cNvGraphicFramePr>
          <p:nvPr>
            <p:extLst>
              <p:ext uri="{D42A27DB-BD31-4B8C-83A1-F6EECF244321}">
                <p14:modId xmlns:p14="http://schemas.microsoft.com/office/powerpoint/2010/main" val="44648616"/>
              </p:ext>
            </p:extLst>
          </p:nvPr>
        </p:nvGraphicFramePr>
        <p:xfrm>
          <a:off x="1066800" y="2160590"/>
          <a:ext cx="5715000" cy="2908304"/>
        </p:xfrm>
        <a:graphic>
          <a:graphicData uri="http://schemas.openxmlformats.org/drawingml/2006/table">
            <a:tbl>
              <a:tblPr firstRow="1" bandRow="1">
                <a:tableStyleId>{21E4AEA4-8DFA-4A89-87EB-49C32662AFE0}</a:tableStyleId>
              </a:tblPr>
              <a:tblGrid>
                <a:gridCol w="4953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tblGrid>
              <a:tr h="519551">
                <a:tc>
                  <a:txBody>
                    <a:bodyPr/>
                    <a:lstStyle/>
                    <a:p>
                      <a:pPr algn="ctr"/>
                      <a:r>
                        <a:rPr kumimoji="0" lang="en-US" kern="1200" dirty="0"/>
                        <a:t>FY25 Plan Completion Statistics</a:t>
                      </a:r>
                      <a:endParaRPr kumimoji="0" lang="en-US" kern="1200" dirty="0">
                        <a:solidFill>
                          <a:schemeClr val="tx1"/>
                        </a:solidFill>
                        <a:latin typeface="Baskerville Old Face" panose="02020602080505020303" pitchFamily="18" charset="0"/>
                        <a:ea typeface="+mn-ea"/>
                        <a:cs typeface="+mn-cs"/>
                      </a:endParaRPr>
                    </a:p>
                  </a:txBody>
                  <a:tcPr/>
                </a:tc>
                <a:tc>
                  <a:txBody>
                    <a:bodyPr/>
                    <a:lstStyle/>
                    <a:p>
                      <a:pPr algn="ctr"/>
                      <a:endParaRPr kumimoji="0" lang="en-US" kern="1200" dirty="0">
                        <a:solidFill>
                          <a:schemeClr val="tx1"/>
                        </a:solidFill>
                        <a:latin typeface="Baskerville Old Face" panose="02020602080505020303" pitchFamily="18" charset="0"/>
                        <a:ea typeface="+mn-ea"/>
                        <a:cs typeface="+mn-cs"/>
                      </a:endParaRPr>
                    </a:p>
                  </a:txBody>
                  <a:tcPr/>
                </a:tc>
                <a:extLst>
                  <a:ext uri="{0D108BD9-81ED-4DB2-BD59-A6C34878D82A}">
                    <a16:rowId xmlns:a16="http://schemas.microsoft.com/office/drawing/2014/main" val="10000"/>
                  </a:ext>
                </a:extLst>
              </a:tr>
              <a:tr h="339990">
                <a:tc>
                  <a:txBody>
                    <a:bodyPr/>
                    <a:lstStyle/>
                    <a:p>
                      <a:r>
                        <a:rPr lang="en-US" sz="1600" dirty="0"/>
                        <a:t>Original Planned</a:t>
                      </a:r>
                      <a:r>
                        <a:rPr lang="en-US" sz="1600" baseline="0" dirty="0"/>
                        <a:t> Projects</a:t>
                      </a:r>
                      <a:endParaRPr lang="en-US" sz="1600" dirty="0">
                        <a:latin typeface="Book Antiqua" panose="02040602050305030304" pitchFamily="18" charset="0"/>
                      </a:endParaRPr>
                    </a:p>
                  </a:txBody>
                  <a:tcPr/>
                </a:tc>
                <a:tc>
                  <a:txBody>
                    <a:bodyPr/>
                    <a:lstStyle/>
                    <a:p>
                      <a:pPr algn="just"/>
                      <a:r>
                        <a:rPr lang="en-US" sz="1600" dirty="0">
                          <a:latin typeface="+mn-lt"/>
                        </a:rPr>
                        <a:t>13</a:t>
                      </a:r>
                      <a:endParaRPr lang="en-US" sz="1600" dirty="0">
                        <a:latin typeface="Baskerville Old Face" panose="02020602080505020303" pitchFamily="18" charset="0"/>
                      </a:endParaRPr>
                    </a:p>
                  </a:txBody>
                  <a:tcPr/>
                </a:tc>
                <a:extLst>
                  <a:ext uri="{0D108BD9-81ED-4DB2-BD59-A6C34878D82A}">
                    <a16:rowId xmlns:a16="http://schemas.microsoft.com/office/drawing/2014/main" val="10001"/>
                  </a:ext>
                </a:extLst>
              </a:tr>
              <a:tr h="339990">
                <a:tc>
                  <a:txBody>
                    <a:bodyPr/>
                    <a:lstStyle/>
                    <a:p>
                      <a:r>
                        <a:rPr lang="en-US" sz="1600" dirty="0"/>
                        <a:t>Dropped/Deferred Projects</a:t>
                      </a:r>
                      <a:endParaRPr lang="en-US" sz="1600" dirty="0">
                        <a:latin typeface="Book Antiqua" panose="02040602050305030304" pitchFamily="18" charset="0"/>
                      </a:endParaRPr>
                    </a:p>
                  </a:txBody>
                  <a:tcPr/>
                </a:tc>
                <a:tc>
                  <a:txBody>
                    <a:bodyPr/>
                    <a:lstStyle/>
                    <a:p>
                      <a:r>
                        <a:rPr lang="en-US" sz="1600" dirty="0">
                          <a:latin typeface="+mn-lt"/>
                        </a:rPr>
                        <a:t>  3</a:t>
                      </a:r>
                    </a:p>
                  </a:txBody>
                  <a:tcPr/>
                </a:tc>
                <a:extLst>
                  <a:ext uri="{0D108BD9-81ED-4DB2-BD59-A6C34878D82A}">
                    <a16:rowId xmlns:a16="http://schemas.microsoft.com/office/drawing/2014/main" val="10002"/>
                  </a:ext>
                </a:extLst>
              </a:tr>
              <a:tr h="339990">
                <a:tc>
                  <a:txBody>
                    <a:bodyPr/>
                    <a:lstStyle/>
                    <a:p>
                      <a:r>
                        <a:rPr lang="en-US" sz="1600" dirty="0"/>
                        <a:t>Supplemental</a:t>
                      </a:r>
                      <a:r>
                        <a:rPr lang="en-US" sz="1600" baseline="0" dirty="0"/>
                        <a:t> Projects Added </a:t>
                      </a:r>
                      <a:endParaRPr lang="en-US" sz="1600" dirty="0">
                        <a:latin typeface="Book Antiqua" panose="02040602050305030304" pitchFamily="18" charset="0"/>
                      </a:endParaRPr>
                    </a:p>
                  </a:txBody>
                  <a:tcPr/>
                </a:tc>
                <a:tc>
                  <a:txBody>
                    <a:bodyPr/>
                    <a:lstStyle/>
                    <a:p>
                      <a:r>
                        <a:rPr lang="en-US" sz="1600" dirty="0">
                          <a:latin typeface="+mn-lt"/>
                        </a:rPr>
                        <a:t>  0</a:t>
                      </a:r>
                    </a:p>
                  </a:txBody>
                  <a:tcPr/>
                </a:tc>
                <a:extLst>
                  <a:ext uri="{0D108BD9-81ED-4DB2-BD59-A6C34878D82A}">
                    <a16:rowId xmlns:a16="http://schemas.microsoft.com/office/drawing/2014/main" val="10003"/>
                  </a:ext>
                </a:extLst>
              </a:tr>
              <a:tr h="339990">
                <a:tc>
                  <a:txBody>
                    <a:bodyPr/>
                    <a:lstStyle/>
                    <a:p>
                      <a:r>
                        <a:rPr lang="en-US" sz="1600" dirty="0"/>
                        <a:t>Amended Plan</a:t>
                      </a:r>
                      <a:endParaRPr lang="en-US" sz="1600" dirty="0">
                        <a:latin typeface="Book Antiqua" panose="02040602050305030304" pitchFamily="18" charset="0"/>
                      </a:endParaRPr>
                    </a:p>
                  </a:txBody>
                  <a:tcPr/>
                </a:tc>
                <a:tc>
                  <a:txBody>
                    <a:bodyPr/>
                    <a:lstStyle/>
                    <a:p>
                      <a:r>
                        <a:rPr lang="en-US" sz="1600" dirty="0">
                          <a:latin typeface="+mn-lt"/>
                        </a:rPr>
                        <a:t>10</a:t>
                      </a:r>
                    </a:p>
                  </a:txBody>
                  <a:tcPr/>
                </a:tc>
                <a:extLst>
                  <a:ext uri="{0D108BD9-81ED-4DB2-BD59-A6C34878D82A}">
                    <a16:rowId xmlns:a16="http://schemas.microsoft.com/office/drawing/2014/main" val="10004"/>
                  </a:ext>
                </a:extLst>
              </a:tr>
              <a:tr h="339990">
                <a:tc>
                  <a:txBody>
                    <a:bodyPr/>
                    <a:lstStyle/>
                    <a:p>
                      <a:r>
                        <a:rPr lang="en-US" sz="1600" dirty="0"/>
                        <a:t>Total</a:t>
                      </a:r>
                      <a:r>
                        <a:rPr lang="en-US" sz="1600" baseline="0" dirty="0"/>
                        <a:t> Amended Plan Completed</a:t>
                      </a:r>
                      <a:endParaRPr lang="en-US" sz="1600" dirty="0">
                        <a:latin typeface="Book Antiqua" panose="02040602050305030304" pitchFamily="18" charset="0"/>
                      </a:endParaRPr>
                    </a:p>
                  </a:txBody>
                  <a:tcPr/>
                </a:tc>
                <a:tc>
                  <a:txBody>
                    <a:bodyPr/>
                    <a:lstStyle/>
                    <a:p>
                      <a:r>
                        <a:rPr lang="en-US" sz="1600" dirty="0"/>
                        <a:t>9/10</a:t>
                      </a:r>
                      <a:endParaRPr lang="en-US" sz="1600" dirty="0">
                        <a:latin typeface="Baskerville Old Face" panose="02020602080505020303" pitchFamily="18" charset="0"/>
                      </a:endParaRPr>
                    </a:p>
                  </a:txBody>
                  <a:tcPr/>
                </a:tc>
                <a:extLst>
                  <a:ext uri="{0D108BD9-81ED-4DB2-BD59-A6C34878D82A}">
                    <a16:rowId xmlns:a16="http://schemas.microsoft.com/office/drawing/2014/main" val="10005"/>
                  </a:ext>
                </a:extLst>
              </a:tr>
              <a:tr h="348813">
                <a:tc>
                  <a:txBody>
                    <a:bodyPr/>
                    <a:lstStyle/>
                    <a:p>
                      <a:r>
                        <a:rPr lang="en-US" sz="1600" dirty="0"/>
                        <a:t>Percentage of Revised Plan Completed</a:t>
                      </a:r>
                      <a:endParaRPr lang="en-US" sz="1600" dirty="0">
                        <a:latin typeface="Book Antiqua" panose="02040602050305030304" pitchFamily="18" charset="0"/>
                      </a:endParaRPr>
                    </a:p>
                  </a:txBody>
                  <a:tcPr/>
                </a:tc>
                <a:tc>
                  <a:txBody>
                    <a:bodyPr/>
                    <a:lstStyle/>
                    <a:p>
                      <a:r>
                        <a:rPr lang="en-US" sz="1600" dirty="0">
                          <a:solidFill>
                            <a:schemeClr val="tx1"/>
                          </a:solidFill>
                        </a:rPr>
                        <a:t>90 %</a:t>
                      </a:r>
                      <a:endParaRPr lang="en-US" sz="1600" dirty="0">
                        <a:solidFill>
                          <a:schemeClr val="tx1"/>
                        </a:solidFill>
                        <a:latin typeface="Baskerville Old Face" panose="02020602080505020303" pitchFamily="18" charset="0"/>
                      </a:endParaRPr>
                    </a:p>
                  </a:txBody>
                  <a:tcPr/>
                </a:tc>
                <a:extLst>
                  <a:ext uri="{0D108BD9-81ED-4DB2-BD59-A6C34878D82A}">
                    <a16:rowId xmlns:a16="http://schemas.microsoft.com/office/drawing/2014/main" val="10006"/>
                  </a:ext>
                </a:extLst>
              </a:tr>
              <a:tr h="339990">
                <a:tc>
                  <a:txBody>
                    <a:bodyPr/>
                    <a:lstStyle/>
                    <a:p>
                      <a:r>
                        <a:rPr lang="en-US" sz="1600" dirty="0"/>
                        <a:t>FY24 Projects</a:t>
                      </a:r>
                      <a:r>
                        <a:rPr lang="en-US" sz="1600" baseline="0" dirty="0"/>
                        <a:t> Issued in Final During FY25</a:t>
                      </a:r>
                      <a:endParaRPr lang="en-US" sz="1600" dirty="0">
                        <a:latin typeface="Book Antiqua" panose="02040602050305030304" pitchFamily="18" charset="0"/>
                      </a:endParaRPr>
                    </a:p>
                  </a:txBody>
                  <a:tcPr/>
                </a:tc>
                <a:tc>
                  <a:txBody>
                    <a:bodyPr/>
                    <a:lstStyle/>
                    <a:p>
                      <a:r>
                        <a:rPr lang="en-US" sz="1600" dirty="0">
                          <a:latin typeface="+mn-lt"/>
                        </a:rPr>
                        <a:t>  2</a:t>
                      </a:r>
                      <a:endParaRPr lang="en-US" sz="1600" dirty="0">
                        <a:latin typeface="Baskerville Old Face" panose="02020602080505020303" pitchFamily="18" charset="0"/>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90600"/>
            <a:ext cx="8229600" cy="1143000"/>
          </a:xfrm>
        </p:spPr>
        <p:txBody>
          <a:bodyPr>
            <a:normAutofit/>
          </a:bodyPr>
          <a:lstStyle/>
          <a:p>
            <a:pPr algn="ctr"/>
            <a:r>
              <a:rPr lang="en-US" sz="3200" b="1" u="sng" dirty="0">
                <a:latin typeface="Baskerville Old Face" panose="02020602080505020303" pitchFamily="18" charset="0"/>
              </a:rPr>
              <a:t>Plan to Actual Hours</a:t>
            </a:r>
          </a:p>
        </p:txBody>
      </p:sp>
      <p:sp>
        <p:nvSpPr>
          <p:cNvPr id="6" name="Slide Number Placeholder 5"/>
          <p:cNvSpPr>
            <a:spLocks noGrp="1"/>
          </p:cNvSpPr>
          <p:nvPr>
            <p:ph type="sldNum" sz="quarter" idx="12"/>
          </p:nvPr>
        </p:nvSpPr>
        <p:spPr>
          <a:xfrm>
            <a:off x="3962399" y="6492875"/>
            <a:ext cx="413483" cy="365125"/>
          </a:xfrm>
        </p:spPr>
        <p:txBody>
          <a:bodyPr/>
          <a:lstStyle/>
          <a:p>
            <a:fld id="{D18737D0-1F07-487A-BC82-FDF5B924E95B}" type="slidenum">
              <a:rPr lang="en-US" b="1" smtClean="0">
                <a:solidFill>
                  <a:schemeClr val="tx1"/>
                </a:solidFill>
              </a:rPr>
              <a:pPr/>
              <a:t>7</a:t>
            </a:fld>
            <a:endParaRPr lang="en-US" b="1"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926451888"/>
              </p:ext>
            </p:extLst>
          </p:nvPr>
        </p:nvGraphicFramePr>
        <p:xfrm>
          <a:off x="1143000" y="1752600"/>
          <a:ext cx="5638799" cy="2761796"/>
        </p:xfrm>
        <a:graphic>
          <a:graphicData uri="http://schemas.openxmlformats.org/drawingml/2006/table">
            <a:tbl>
              <a:tblPr firstRow="1" bandRow="1">
                <a:tableStyleId>{284E427A-3D55-4303-BF80-6455036E1DE7}</a:tableStyleId>
              </a:tblPr>
              <a:tblGrid>
                <a:gridCol w="1447799">
                  <a:extLst>
                    <a:ext uri="{9D8B030D-6E8A-4147-A177-3AD203B41FA5}">
                      <a16:colId xmlns:a16="http://schemas.microsoft.com/office/drawing/2014/main" val="20000"/>
                    </a:ext>
                  </a:extLst>
                </a:gridCol>
                <a:gridCol w="838201">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987907">
                  <a:extLst>
                    <a:ext uri="{9D8B030D-6E8A-4147-A177-3AD203B41FA5}">
                      <a16:colId xmlns:a16="http://schemas.microsoft.com/office/drawing/2014/main" val="20003"/>
                    </a:ext>
                  </a:extLst>
                </a:gridCol>
                <a:gridCol w="1145692">
                  <a:extLst>
                    <a:ext uri="{9D8B030D-6E8A-4147-A177-3AD203B41FA5}">
                      <a16:colId xmlns:a16="http://schemas.microsoft.com/office/drawing/2014/main" val="20004"/>
                    </a:ext>
                  </a:extLst>
                </a:gridCol>
              </a:tblGrid>
              <a:tr h="396779">
                <a:tc>
                  <a:txBody>
                    <a:bodyPr/>
                    <a:lstStyle/>
                    <a:p>
                      <a:pPr algn="ctr" fontAlgn="t"/>
                      <a:r>
                        <a:rPr lang="en-US" sz="1800" u="none" strike="noStrike" dirty="0">
                          <a:effectLst/>
                        </a:rPr>
                        <a:t> </a:t>
                      </a:r>
                      <a:endParaRPr lang="en-US" sz="1800" b="1" i="0" u="none" strike="noStrike" dirty="0">
                        <a:solidFill>
                          <a:schemeClr val="tx1"/>
                        </a:solidFill>
                        <a:effectLst/>
                        <a:latin typeface="Book Antiqua" panose="02040602050305030304" pitchFamily="18" charset="0"/>
                      </a:endParaRPr>
                    </a:p>
                  </a:txBody>
                  <a:tcPr marL="9525" marR="9525" marT="9525" marB="0"/>
                </a:tc>
                <a:tc gridSpan="2">
                  <a:txBody>
                    <a:bodyPr/>
                    <a:lstStyle/>
                    <a:p>
                      <a:pPr algn="ctr" rtl="0" fontAlgn="ctr"/>
                      <a:r>
                        <a:rPr lang="en-US" sz="1200" u="none" strike="noStrike" dirty="0">
                          <a:effectLst/>
                        </a:rPr>
                        <a:t>Plan</a:t>
                      </a:r>
                      <a:endParaRPr lang="en-US" sz="1200" b="1" i="0" u="none" strike="noStrike" dirty="0">
                        <a:solidFill>
                          <a:schemeClr val="tx1"/>
                        </a:solidFill>
                        <a:effectLst/>
                        <a:latin typeface="Book Antiqua" panose="02040602050305030304" pitchFamily="18" charset="0"/>
                      </a:endParaRPr>
                    </a:p>
                  </a:txBody>
                  <a:tcPr marL="9525" marR="9525" marT="9525" marB="0" anchor="ctr"/>
                </a:tc>
                <a:tc hMerge="1">
                  <a:txBody>
                    <a:bodyPr/>
                    <a:lstStyle/>
                    <a:p>
                      <a:endParaRPr lang="en-US"/>
                    </a:p>
                  </a:txBody>
                  <a:tcPr/>
                </a:tc>
                <a:tc gridSpan="2">
                  <a:txBody>
                    <a:bodyPr/>
                    <a:lstStyle/>
                    <a:p>
                      <a:pPr algn="ctr" rtl="0" fontAlgn="ctr"/>
                      <a:r>
                        <a:rPr lang="en-US" sz="1200" u="none" strike="noStrike" dirty="0">
                          <a:effectLst/>
                        </a:rPr>
                        <a:t>Actual</a:t>
                      </a:r>
                      <a:endParaRPr lang="en-US" sz="1200" b="1" i="0" u="none" strike="noStrike" dirty="0">
                        <a:solidFill>
                          <a:schemeClr val="tx1"/>
                        </a:solidFill>
                        <a:effectLst/>
                        <a:latin typeface="Book Antiqua" panose="02040602050305030304" pitchFamily="18"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0000"/>
                  </a:ext>
                </a:extLst>
              </a:tr>
              <a:tr h="438605">
                <a:tc>
                  <a:txBody>
                    <a:bodyPr/>
                    <a:lstStyle/>
                    <a:p>
                      <a:pPr algn="l" fontAlgn="t"/>
                      <a:r>
                        <a:rPr lang="en-US" sz="1800" u="none" strike="noStrike" dirty="0">
                          <a:effectLst/>
                        </a:rPr>
                        <a:t> </a:t>
                      </a:r>
                      <a:endParaRPr lang="en-US" sz="1800" b="1" i="0" u="none" strike="noStrike" dirty="0">
                        <a:solidFill>
                          <a:schemeClr val="tx1"/>
                        </a:solidFill>
                        <a:effectLst/>
                        <a:latin typeface="Book Antiqua" panose="02040602050305030304" pitchFamily="18" charset="0"/>
                      </a:endParaRPr>
                    </a:p>
                  </a:txBody>
                  <a:tcPr marL="9525" marR="9525" marT="9525" marB="0"/>
                </a:tc>
                <a:tc>
                  <a:txBody>
                    <a:bodyPr/>
                    <a:lstStyle/>
                    <a:p>
                      <a:pPr algn="ctr" rtl="0" fontAlgn="ctr"/>
                      <a:r>
                        <a:rPr lang="en-US" sz="1200" u="none" strike="noStrike" dirty="0">
                          <a:effectLst/>
                        </a:rPr>
                        <a:t>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effectLst/>
                        </a:rPr>
                        <a:t>Percent of Available 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effectLst/>
                        </a:rPr>
                        <a:t>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effectLst/>
                        </a:rPr>
                        <a:t>Percent of Available</a:t>
                      </a:r>
                      <a:r>
                        <a:rPr lang="en-US" sz="1200" u="none" strike="noStrike" baseline="0" dirty="0">
                          <a:effectLst/>
                        </a:rPr>
                        <a:t> Hours</a:t>
                      </a:r>
                      <a:endParaRPr lang="en-US" sz="1200" b="1" i="0" u="none" strike="noStrike" dirty="0">
                        <a:solidFill>
                          <a:schemeClr val="tx1"/>
                        </a:solidFill>
                        <a:effectLst/>
                        <a:latin typeface="Book Antiqua" panose="02040602050305030304" pitchFamily="18" charset="0"/>
                      </a:endParaRPr>
                    </a:p>
                  </a:txBody>
                  <a:tcPr marL="9525" marR="9525" marT="9525" marB="0" anchor="ctr"/>
                </a:tc>
                <a:extLst>
                  <a:ext uri="{0D108BD9-81ED-4DB2-BD59-A6C34878D82A}">
                    <a16:rowId xmlns:a16="http://schemas.microsoft.com/office/drawing/2014/main" val="10001"/>
                  </a:ext>
                </a:extLst>
              </a:tr>
              <a:tr h="524601">
                <a:tc>
                  <a:txBody>
                    <a:bodyPr/>
                    <a:lstStyle/>
                    <a:p>
                      <a:pPr algn="ctr" rtl="0" fontAlgn="ctr"/>
                      <a:r>
                        <a:rPr lang="en-US" sz="1200" u="none" strike="noStrike" dirty="0">
                          <a:effectLst/>
                        </a:rPr>
                        <a:t>Total Direct 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a:r>
                        <a:rPr lang="en-US" sz="1200" b="1" i="0" u="none" strike="noStrike" kern="1200" dirty="0">
                          <a:solidFill>
                            <a:schemeClr val="tx1"/>
                          </a:solidFill>
                          <a:effectLst/>
                          <a:latin typeface="Book Antiqua" panose="02040602050305030304" pitchFamily="18" charset="0"/>
                          <a:ea typeface="+mn-ea"/>
                          <a:cs typeface="+mn-cs"/>
                        </a:rPr>
                        <a:t>7,760</a:t>
                      </a:r>
                    </a:p>
                  </a:txBody>
                  <a:tcPr marL="9525" marR="85725" marT="9525" marB="0" anchor="ctr"/>
                </a:tc>
                <a:tc>
                  <a:txBody>
                    <a:bodyPr/>
                    <a:lstStyle/>
                    <a:p>
                      <a:pPr algn="ctr"/>
                      <a:r>
                        <a:rPr lang="en-US" sz="1200" b="1" i="0" u="none" strike="noStrike" kern="1200" dirty="0">
                          <a:solidFill>
                            <a:schemeClr val="tx1"/>
                          </a:solidFill>
                          <a:effectLst/>
                          <a:latin typeface="Book Antiqua" panose="02040602050305030304" pitchFamily="18" charset="0"/>
                          <a:ea typeface="+mn-ea"/>
                          <a:cs typeface="+mn-cs"/>
                        </a:rPr>
                        <a:t>84%</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6,703</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80%</a:t>
                      </a:r>
                    </a:p>
                  </a:txBody>
                  <a:tcPr marL="9525" marR="85725" marT="9525" marB="0" anchor="ctr"/>
                </a:tc>
                <a:extLst>
                  <a:ext uri="{0D108BD9-81ED-4DB2-BD59-A6C34878D82A}">
                    <a16:rowId xmlns:a16="http://schemas.microsoft.com/office/drawing/2014/main" val="10002"/>
                  </a:ext>
                </a:extLst>
              </a:tr>
              <a:tr h="438605">
                <a:tc>
                  <a:txBody>
                    <a:bodyPr/>
                    <a:lstStyle/>
                    <a:p>
                      <a:pPr algn="ctr" rtl="0" fontAlgn="ctr"/>
                      <a:r>
                        <a:rPr lang="en-US" sz="1200" u="none" strike="noStrike" dirty="0">
                          <a:effectLst/>
                        </a:rPr>
                        <a:t>Audit Projects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a:r>
                        <a:rPr lang="en-US" sz="1200" b="1" i="0" u="none" strike="noStrike" kern="1200" dirty="0">
                          <a:solidFill>
                            <a:schemeClr val="tx1"/>
                          </a:solidFill>
                          <a:effectLst/>
                          <a:latin typeface="Book Antiqua" panose="02040602050305030304" pitchFamily="18" charset="0"/>
                          <a:ea typeface="+mn-ea"/>
                          <a:cs typeface="+mn-cs"/>
                        </a:rPr>
                        <a:t>4.200</a:t>
                      </a:r>
                    </a:p>
                  </a:txBody>
                  <a:tcPr marL="9525" marR="85725" marT="9525" marB="0" anchor="ctr"/>
                </a:tc>
                <a:tc>
                  <a:txBody>
                    <a:bodyPr/>
                    <a:lstStyle/>
                    <a:p>
                      <a:pPr algn="ctr"/>
                      <a:r>
                        <a:rPr lang="en-US" sz="1200" b="1" i="0" u="none" strike="noStrike" kern="1200" dirty="0">
                          <a:solidFill>
                            <a:schemeClr val="tx1"/>
                          </a:solidFill>
                          <a:effectLst/>
                          <a:latin typeface="Book Antiqua" panose="02040602050305030304" pitchFamily="18" charset="0"/>
                          <a:ea typeface="+mn-ea"/>
                          <a:cs typeface="+mn-cs"/>
                        </a:rPr>
                        <a:t>54%</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4,778</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71%</a:t>
                      </a:r>
                    </a:p>
                  </a:txBody>
                  <a:tcPr marL="9525" marR="85725" marT="9525" marB="0" anchor="ctr"/>
                </a:tc>
                <a:extLst>
                  <a:ext uri="{0D108BD9-81ED-4DB2-BD59-A6C34878D82A}">
                    <a16:rowId xmlns:a16="http://schemas.microsoft.com/office/drawing/2014/main" val="10003"/>
                  </a:ext>
                </a:extLst>
              </a:tr>
              <a:tr h="524601">
                <a:tc>
                  <a:txBody>
                    <a:bodyPr/>
                    <a:lstStyle/>
                    <a:p>
                      <a:pPr algn="ctr" rtl="0" fontAlgn="ctr"/>
                      <a:r>
                        <a:rPr lang="en-US" sz="1200" u="none" strike="noStrike" dirty="0">
                          <a:effectLst/>
                        </a:rPr>
                        <a:t>Advisory Services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a:r>
                        <a:rPr lang="en-US" sz="1200" b="1" i="0" u="none" strike="noStrike" kern="1200" dirty="0">
                          <a:solidFill>
                            <a:schemeClr val="tx1"/>
                          </a:solidFill>
                          <a:effectLst/>
                          <a:latin typeface="Book Antiqua" panose="02040602050305030304" pitchFamily="18" charset="0"/>
                          <a:ea typeface="+mn-ea"/>
                          <a:cs typeface="+mn-cs"/>
                        </a:rPr>
                        <a:t>2,610</a:t>
                      </a:r>
                    </a:p>
                  </a:txBody>
                  <a:tcPr marL="9525" marR="85725" marT="9525" marB="0" anchor="ctr"/>
                </a:tc>
                <a:tc>
                  <a:txBody>
                    <a:bodyPr/>
                    <a:lstStyle/>
                    <a:p>
                      <a:pPr algn="ctr"/>
                      <a:r>
                        <a:rPr lang="en-US" sz="1200" b="1" i="0" u="none" strike="noStrike" kern="1200" dirty="0">
                          <a:solidFill>
                            <a:schemeClr val="tx1"/>
                          </a:solidFill>
                          <a:effectLst/>
                          <a:latin typeface="Book Antiqua" panose="02040602050305030304" pitchFamily="18" charset="0"/>
                          <a:ea typeface="+mn-ea"/>
                          <a:cs typeface="+mn-cs"/>
                        </a:rPr>
                        <a:t>34%</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1,807</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27%</a:t>
                      </a:r>
                    </a:p>
                  </a:txBody>
                  <a:tcPr marL="9525" marR="85725" marT="9525" marB="0" anchor="ctr"/>
                </a:tc>
                <a:extLst>
                  <a:ext uri="{0D108BD9-81ED-4DB2-BD59-A6C34878D82A}">
                    <a16:rowId xmlns:a16="http://schemas.microsoft.com/office/drawing/2014/main" val="10004"/>
                  </a:ext>
                </a:extLst>
              </a:tr>
              <a:tr h="438605">
                <a:tc>
                  <a:txBody>
                    <a:bodyPr/>
                    <a:lstStyle/>
                    <a:p>
                      <a:pPr algn="ctr" rtl="0" fontAlgn="ctr"/>
                      <a:r>
                        <a:rPr lang="en-US" sz="1200" u="none" strike="noStrike" dirty="0">
                          <a:effectLst/>
                        </a:rPr>
                        <a:t>Audit Support</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830</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10%</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119</a:t>
                      </a:r>
                    </a:p>
                  </a:txBody>
                  <a:tcPr marL="9525" marR="85725" marT="9525" marB="0" anchor="ctr"/>
                </a:tc>
                <a:tc>
                  <a:txBody>
                    <a:bodyPr/>
                    <a:lstStyle/>
                    <a:p>
                      <a:pPr algn="ctr" rtl="0" fontAlgn="ctr"/>
                      <a:r>
                        <a:rPr lang="en-US" sz="1200" b="1" i="0" u="none" strike="noStrike" kern="1200" dirty="0">
                          <a:solidFill>
                            <a:schemeClr val="tx1"/>
                          </a:solidFill>
                          <a:effectLst/>
                          <a:latin typeface="Book Antiqua" panose="02040602050305030304" pitchFamily="18" charset="0"/>
                          <a:ea typeface="+mn-ea"/>
                          <a:cs typeface="+mn-cs"/>
                        </a:rPr>
                        <a:t>2%</a:t>
                      </a:r>
                    </a:p>
                  </a:txBody>
                  <a:tcPr marL="9525" marR="85725" marT="9525" marB="0" anchor="ctr"/>
                </a:tc>
                <a:extLst>
                  <a:ext uri="{0D108BD9-81ED-4DB2-BD59-A6C34878D82A}">
                    <a16:rowId xmlns:a16="http://schemas.microsoft.com/office/drawing/2014/main" val="10005"/>
                  </a:ext>
                </a:extLst>
              </a:tr>
            </a:tbl>
          </a:graphicData>
        </a:graphic>
      </p:graphicFrame>
      <p:sp>
        <p:nvSpPr>
          <p:cNvPr id="5" name="Rectangle 4"/>
          <p:cNvSpPr/>
          <p:nvPr/>
        </p:nvSpPr>
        <p:spPr>
          <a:xfrm>
            <a:off x="0" y="6492875"/>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8</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8" name="Rectangle 7">
            <a:extLst>
              <a:ext uri="{FF2B5EF4-FFF2-40B4-BE49-F238E27FC236}">
                <a16:creationId xmlns:a16="http://schemas.microsoft.com/office/drawing/2014/main" id="{A18B736B-A7F3-4A4C-91FE-F7343791873C}"/>
              </a:ext>
            </a:extLst>
          </p:cNvPr>
          <p:cNvSpPr/>
          <p:nvPr/>
        </p:nvSpPr>
        <p:spPr>
          <a:xfrm>
            <a:off x="836518" y="1378624"/>
            <a:ext cx="7421878" cy="263149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Critical Security Controls in Large IT Departments - ITS:</a:t>
            </a:r>
          </a:p>
          <a:p>
            <a:pPr hangingPunct="0"/>
            <a:endParaRPr lang="en-US" sz="1100" dirty="0">
              <a:latin typeface="Book Antiqua" panose="02040602050305030304" pitchFamily="18" charset="0"/>
            </a:endParaRPr>
          </a:p>
          <a:p>
            <a:pPr algn="just" hangingPunct="0"/>
            <a:r>
              <a:rPr lang="en-US" sz="1100" dirty="0">
                <a:latin typeface="Book Antiqua" panose="02040602050305030304" pitchFamily="18" charset="0"/>
              </a:rPr>
              <a:t>The primary purpose was to evaluate the effectiveness, efficiency, and/or adequacy of internal controls in selected areas of Information Technology Services (ITS). Specifically, the main objectives were to:</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Assess whether the ITS governance structure supports the alignment of the Information Technology (IT) organization on campus.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Evaluate the cybersecurity measures providing a secure environment to facilitate remote work for the campus community.</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Evaluate IT services contract process and relationship with suppliers.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Determine endpoints that are compliant with UC-approved Endpoint Detection Response (EDR) software as required in the University of California (UC) cyber investment plan project.</a:t>
            </a:r>
            <a:endParaRPr lang="en-US" sz="1100" b="1" u="sng" dirty="0">
              <a:latin typeface="Book Antiqua" panose="02040602050305030304" pitchFamily="18" charset="0"/>
            </a:endParaRPr>
          </a:p>
        </p:txBody>
      </p:sp>
    </p:spTree>
    <p:extLst>
      <p:ext uri="{BB962C8B-B14F-4D97-AF65-F5344CB8AC3E}">
        <p14:creationId xmlns:p14="http://schemas.microsoft.com/office/powerpoint/2010/main" val="1874292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9</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a:extLst>
              <a:ext uri="{FF2B5EF4-FFF2-40B4-BE49-F238E27FC236}">
                <a16:creationId xmlns:a16="http://schemas.microsoft.com/office/drawing/2014/main" id="{0C2AE98B-13CA-4AAB-810D-EEA91D07EBD6}"/>
              </a:ext>
            </a:extLst>
          </p:cNvPr>
          <p:cNvSpPr/>
          <p:nvPr/>
        </p:nvSpPr>
        <p:spPr>
          <a:xfrm>
            <a:off x="836518" y="1223341"/>
            <a:ext cx="7421878" cy="53399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Conference &amp; Hospitality Services Operations:</a:t>
            </a:r>
          </a:p>
          <a:p>
            <a:pPr hangingPunct="0"/>
            <a:endParaRPr lang="en-US" sz="1100" dirty="0">
              <a:latin typeface="Book Antiqua" panose="02040602050305030304" pitchFamily="18" charset="0"/>
            </a:endParaRPr>
          </a:p>
          <a:p>
            <a:pPr algn="just" hangingPunct="0"/>
            <a:r>
              <a:rPr lang="en-US" sz="1100" dirty="0">
                <a:latin typeface="Book Antiqua" panose="02040602050305030304" pitchFamily="18" charset="0"/>
              </a:rPr>
              <a:t>The primary purpose of this audit was to evaluate internal controls and procedures established by Conference &amp; Hospitality Services to ensure the implementation of best business practices that support operational effectiveness and efficiency, including compliance with university policies and regulations. Specifically, our review assessed whether:</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has implemented adequate financial reports to monitor revenues, costs, budget-to-actual discrepancies, and the accuracy of conference invoices.</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Reconciliations of the </a:t>
            </a:r>
            <a:r>
              <a:rPr lang="en-US" sz="1100" dirty="0" err="1">
                <a:latin typeface="Book Antiqua" panose="02040602050305030304" pitchFamily="18" charset="0"/>
              </a:rPr>
              <a:t>KxConferencing</a:t>
            </a:r>
            <a:r>
              <a:rPr lang="en-US" sz="1100" dirty="0">
                <a:latin typeface="Book Antiqua" panose="02040602050305030304" pitchFamily="18" charset="0"/>
              </a:rPr>
              <a:t> event management system and the campus General Ledger (GL) are approved and performed in a timely manner.</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Contracts for hosting conferences are approved by management and include adequate contract insurance coverage.</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Final invoices are submitted to clients within 30 days after the conference concludes, aligning with monthly budget-to-actual comparisons for hosted conferences.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timekeeping process is performed in a timely manner by employees, and payroll data is promptly reviewed by management to identify discrepancies, ensuring accurate payroll data.</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has implemented a formal process to grant access and roles to the </a:t>
            </a:r>
            <a:r>
              <a:rPr lang="en-US" sz="1100" dirty="0" err="1">
                <a:latin typeface="Book Antiqua" panose="02040602050305030304" pitchFamily="18" charset="0"/>
              </a:rPr>
              <a:t>KxConferencing</a:t>
            </a:r>
            <a:r>
              <a:rPr lang="en-US" sz="1100" dirty="0">
                <a:latin typeface="Book Antiqua" panose="02040602050305030304" pitchFamily="18" charset="0"/>
              </a:rPr>
              <a:t> event management system. This includes: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628650" lvl="1" indent="-171450" hangingPunct="0">
              <a:buFont typeface="Courier New" panose="02070309020205020404" pitchFamily="49" charset="0"/>
              <a:buChar char="o"/>
            </a:pPr>
            <a:r>
              <a:rPr lang="en-US" sz="1100" dirty="0">
                <a:latin typeface="Book Antiqua" panose="02040602050305030304" pitchFamily="18" charset="0"/>
              </a:rPr>
              <a:t>Retaining adequate support documentation.</a:t>
            </a:r>
          </a:p>
          <a:p>
            <a:pPr marL="628650" lvl="1" indent="-171450" hangingPunct="0">
              <a:buFont typeface="Courier New" panose="02070309020205020404" pitchFamily="49" charset="0"/>
              <a:buChar char="o"/>
            </a:pPr>
            <a:r>
              <a:rPr lang="en-US" sz="1100" dirty="0">
                <a:latin typeface="Book Antiqua" panose="02040602050305030304" pitchFamily="18" charset="0"/>
              </a:rPr>
              <a:t>Restricting the use of generic user accounts for accountability purposes.</a:t>
            </a:r>
          </a:p>
          <a:p>
            <a:pPr marL="628650" lvl="1" indent="-171450" hangingPunct="0">
              <a:buFont typeface="Courier New" panose="02070309020205020404" pitchFamily="49" charset="0"/>
              <a:buChar char="o"/>
            </a:pPr>
            <a:r>
              <a:rPr lang="en-US" sz="1100" dirty="0">
                <a:latin typeface="Book Antiqua" panose="02040602050305030304" pitchFamily="18" charset="0"/>
              </a:rPr>
              <a:t>Assigning roles based on user needs to perform jobs and responsibilities.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department's Business Continuity Plan (BCP) has formalized the protection and availability levels defined in University of California BFB-IS-3, Electronic Information Security (UC Policy IS-3).</a:t>
            </a:r>
            <a:endParaRPr lang="en-US" sz="1100" b="1" u="sng" dirty="0">
              <a:latin typeface="Book Antiqua" panose="02040602050305030304" pitchFamily="18" charset="0"/>
            </a:endParaRPr>
          </a:p>
        </p:txBody>
      </p:sp>
    </p:spTree>
    <p:extLst>
      <p:ext uri="{BB962C8B-B14F-4D97-AF65-F5344CB8AC3E}">
        <p14:creationId xmlns:p14="http://schemas.microsoft.com/office/powerpoint/2010/main" val="1618505365"/>
      </p:ext>
    </p:extLst>
  </p:cSld>
  <p:clrMapOvr>
    <a:masterClrMapping/>
  </p:clrMapOvr>
</p:sld>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D702CF6-005D-4DBD-A97B-F0C8A1B2B0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TM02900688[[fn=Facet]]</Template>
  <TotalTime>0</TotalTime>
  <Words>4093</Words>
  <Application>Microsoft Office PowerPoint</Application>
  <PresentationFormat>On-screen Show (4:3)</PresentationFormat>
  <Paragraphs>486</Paragraphs>
  <Slides>22</Slides>
  <Notes>17</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22</vt:i4>
      </vt:variant>
    </vt:vector>
  </HeadingPairs>
  <TitlesOfParts>
    <vt:vector size="34" baseType="lpstr">
      <vt:lpstr>Arial</vt:lpstr>
      <vt:lpstr>Baskerville Old Face</vt:lpstr>
      <vt:lpstr>Book Antiqua</vt:lpstr>
      <vt:lpstr>Calibri</vt:lpstr>
      <vt:lpstr>Courier New</vt:lpstr>
      <vt:lpstr>Palatino</vt:lpstr>
      <vt:lpstr>Times New Roman</vt:lpstr>
      <vt:lpstr>Trebuchet MS</vt:lpstr>
      <vt:lpstr>Wingdings</vt:lpstr>
      <vt:lpstr>Wingdings 2</vt:lpstr>
      <vt:lpstr>Wingdings 3</vt:lpstr>
      <vt:lpstr>Facet</vt:lpstr>
      <vt:lpstr>University of California Santa Barbara</vt:lpstr>
      <vt:lpstr>Table of Contents</vt:lpstr>
      <vt:lpstr>Executive Summary</vt:lpstr>
      <vt:lpstr>Mission</vt:lpstr>
      <vt:lpstr>Audit &amp; Advisory  Services</vt:lpstr>
      <vt:lpstr>Completion of Amended FY25 Plan</vt:lpstr>
      <vt:lpstr>Plan to Actual Hours</vt:lpstr>
      <vt:lpstr>Summary of Significant Activities  </vt:lpstr>
      <vt:lpstr>Summary of Significant Activities  </vt:lpstr>
      <vt:lpstr>Summary of Significant Activities  </vt:lpstr>
      <vt:lpstr>Summary of Significant Activities  </vt:lpstr>
      <vt:lpstr>Summary of Significant Activities  </vt:lpstr>
      <vt:lpstr>Summary of Significant Activities  </vt:lpstr>
      <vt:lpstr>Summary of Significant Activities  </vt:lpstr>
      <vt:lpstr>Summary of Significant Activities  </vt:lpstr>
      <vt:lpstr>Summary of Significant Activities –  External Audit Coordination</vt:lpstr>
      <vt:lpstr>FY24 and FY25 Projects</vt:lpstr>
      <vt:lpstr>FY24 MCA Activity</vt:lpstr>
      <vt:lpstr>Significant Risk &amp; Recurrent Internal Control Issues/Risks</vt:lpstr>
      <vt:lpstr>Significant Risk &amp; Recurrent Internal Control  Issues/Risks -continued</vt:lpstr>
      <vt:lpstr>Client Survey Results</vt:lpstr>
      <vt:lpstr>Staffing/Resources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2017-08-02T22:38:17Z</dcterms:created>
  <dcterms:modified xsi:type="dcterms:W3CDTF">2026-01-12T19:38:00Z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TC102202129990</vt:lpwstr>
  </property>
</Properties>
</file>