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32" r:id="rId2"/>
  </p:sldMasterIdLst>
  <p:notesMasterIdLst>
    <p:notesMasterId r:id="rId24"/>
  </p:notesMasterIdLst>
  <p:sldIdLst>
    <p:sldId id="256" r:id="rId3"/>
    <p:sldId id="257" r:id="rId4"/>
    <p:sldId id="258" r:id="rId5"/>
    <p:sldId id="259" r:id="rId6"/>
    <p:sldId id="267" r:id="rId7"/>
    <p:sldId id="261" r:id="rId8"/>
    <p:sldId id="262" r:id="rId9"/>
    <p:sldId id="280" r:id="rId10"/>
    <p:sldId id="287" r:id="rId11"/>
    <p:sldId id="290" r:id="rId12"/>
    <p:sldId id="286" r:id="rId13"/>
    <p:sldId id="288" r:id="rId14"/>
    <p:sldId id="292" r:id="rId15"/>
    <p:sldId id="272" r:id="rId16"/>
    <p:sldId id="266" r:id="rId17"/>
    <p:sldId id="285" r:id="rId18"/>
    <p:sldId id="265" r:id="rId19"/>
    <p:sldId id="284" r:id="rId20"/>
    <p:sldId id="283" r:id="rId21"/>
    <p:sldId id="279" r:id="rId22"/>
    <p:sldId id="274" r:id="rId23"/>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6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F4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75" d="100"/>
          <a:sy n="75" d="100"/>
        </p:scale>
        <p:origin x="1032"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045BB7-7B00-4971-B507-E4A98CE512A7}" type="doc">
      <dgm:prSet loTypeId="urn:microsoft.com/office/officeart/2005/8/layout/vList2" loCatId="list" qsTypeId="urn:microsoft.com/office/officeart/2005/8/quickstyle/simple3" qsCatId="simple" csTypeId="urn:microsoft.com/office/officeart/2005/8/colors/accent2_3" csCatId="accent2" phldr="1"/>
      <dgm:spPr/>
      <dgm:t>
        <a:bodyPr/>
        <a:lstStyle/>
        <a:p>
          <a:endParaRPr lang="en-US"/>
        </a:p>
      </dgm:t>
    </dgm:pt>
    <dgm:pt modelId="{E3C8DC65-EC10-4CBD-AE87-300A6A92F20B}">
      <dgm:prSet phldrT="[Text]" custT="1"/>
      <dgm:spPr/>
      <dgm:t>
        <a:bodyPr/>
        <a:lstStyle/>
        <a:p>
          <a:r>
            <a:rPr lang="en-US" sz="1200" b="1" u="sng" dirty="0">
              <a:latin typeface="Book Antiqua" panose="02040602050305030304" pitchFamily="18" charset="0"/>
            </a:rPr>
            <a:t>Audits</a:t>
          </a:r>
        </a:p>
        <a:p>
          <a:r>
            <a:rPr lang="en-US" sz="1200" dirty="0">
              <a:latin typeface="Book Antiqua" panose="02040602050305030304" pitchFamily="18" charset="0"/>
            </a:rPr>
            <a:t>Assurance services defined as examinations of evidence for the purpose of providing an independent assessment on governance, risk management, and control processes for the organization. Audits can be reviews of units (administrative or academic), or business functions that cut across unit boundaries.</a:t>
          </a:r>
        </a:p>
      </dgm:t>
    </dgm:pt>
    <dgm:pt modelId="{D007F6D2-2351-4279-AF6B-05ED2FCF330F}" type="parTrans" cxnId="{36E3A6D9-58AA-486F-AE0A-4A3B9705384F}">
      <dgm:prSet/>
      <dgm:spPr/>
      <dgm:t>
        <a:bodyPr/>
        <a:lstStyle/>
        <a:p>
          <a:endParaRPr lang="en-US"/>
        </a:p>
      </dgm:t>
    </dgm:pt>
    <dgm:pt modelId="{79C7AB4D-DC9F-4F86-BA23-8DD6E1363D96}" type="sibTrans" cxnId="{36E3A6D9-58AA-486F-AE0A-4A3B9705384F}">
      <dgm:prSet/>
      <dgm:spPr/>
      <dgm:t>
        <a:bodyPr/>
        <a:lstStyle/>
        <a:p>
          <a:endParaRPr lang="en-US"/>
        </a:p>
      </dgm:t>
    </dgm:pt>
    <dgm:pt modelId="{2398F88E-0349-4914-B76B-D8AA884A37F4}">
      <dgm:prSet phldrT="[Text]" custT="1"/>
      <dgm:spPr/>
      <dgm:t>
        <a:bodyPr/>
        <a:lstStyle/>
        <a:p>
          <a:r>
            <a:rPr lang="en-US" sz="1200" b="1" u="sng" dirty="0">
              <a:latin typeface="Book Antiqua" panose="02040602050305030304" pitchFamily="18" charset="0"/>
            </a:rPr>
            <a:t>Consulting/Advisory Services</a:t>
          </a:r>
        </a:p>
        <a:p>
          <a:r>
            <a:rPr lang="en-US" sz="1200" b="0" dirty="0">
              <a:latin typeface="Book Antiqua" panose="02040602050305030304" pitchFamily="18" charset="0"/>
            </a:rPr>
            <a:t>Reviews whose nature and scope are agreed upon with the client, and intended to add value and improve the organization’s governance, risk management and control processes without the internal auditor assuming management responsibility.  </a:t>
          </a:r>
        </a:p>
      </dgm:t>
    </dgm:pt>
    <dgm:pt modelId="{E84BF2BB-94F6-4D26-885A-26BF657FA50A}" type="parTrans" cxnId="{71CD4642-59E7-4D8F-BC16-1D785B6E4347}">
      <dgm:prSet/>
      <dgm:spPr/>
      <dgm:t>
        <a:bodyPr/>
        <a:lstStyle/>
        <a:p>
          <a:endParaRPr lang="en-US"/>
        </a:p>
      </dgm:t>
    </dgm:pt>
    <dgm:pt modelId="{76DF10D3-96ED-49E4-B902-01FE8DAA95CA}" type="sibTrans" cxnId="{71CD4642-59E7-4D8F-BC16-1D785B6E4347}">
      <dgm:prSet/>
      <dgm:spPr/>
      <dgm:t>
        <a:bodyPr/>
        <a:lstStyle/>
        <a:p>
          <a:endParaRPr lang="en-US"/>
        </a:p>
      </dgm:t>
    </dgm:pt>
    <dgm:pt modelId="{6EFBED0B-3185-40B6-879A-5C52BFB44792}">
      <dgm:prSet custT="1"/>
      <dgm:spPr/>
      <dgm:t>
        <a:bodyPr/>
        <a:lstStyle/>
        <a:p>
          <a:endParaRPr lang="en-US" sz="1200" b="1" u="sng" dirty="0">
            <a:latin typeface="Book Antiqua" panose="02040602050305030304" pitchFamily="18" charset="0"/>
          </a:endParaRPr>
        </a:p>
        <a:p>
          <a:endParaRPr lang="en-US" sz="1200" b="1" u="sng" dirty="0">
            <a:latin typeface="Book Antiqua" panose="02040602050305030304" pitchFamily="18" charset="0"/>
          </a:endParaRPr>
        </a:p>
        <a:p>
          <a:r>
            <a:rPr lang="en-US" sz="1200" b="1" u="sng" dirty="0">
              <a:latin typeface="Book Antiqua" panose="02040602050305030304" pitchFamily="18" charset="0"/>
            </a:rPr>
            <a:t>External Audit Coordination</a:t>
          </a:r>
        </a:p>
        <a:p>
          <a:r>
            <a:rPr lang="en-US" sz="1200" dirty="0">
              <a:latin typeface="Book Antiqua" panose="02040602050305030304" pitchFamily="18" charset="0"/>
            </a:rPr>
            <a:t>Skilled facilitation of external audit activities including service as primary liaison between the university and external auditor; management and coordination of financial and administrative information and data requests; and provision of guidance and assistance in resolving questions and issues.</a:t>
          </a:r>
          <a:endParaRPr lang="en-US" sz="1200" b="1" u="sng" dirty="0">
            <a:latin typeface="Book Antiqua" panose="02040602050305030304" pitchFamily="18" charset="0"/>
          </a:endParaRPr>
        </a:p>
        <a:p>
          <a:endParaRPr lang="en-US" sz="1200" b="1" u="sng" dirty="0">
            <a:latin typeface="Book Antiqua" panose="02040602050305030304" pitchFamily="18" charset="0"/>
          </a:endParaRPr>
        </a:p>
        <a:p>
          <a:endParaRPr lang="en-US" sz="1200" b="1" u="sng" dirty="0">
            <a:latin typeface="Book Antiqua" panose="02040602050305030304" pitchFamily="18" charset="0"/>
          </a:endParaRPr>
        </a:p>
      </dgm:t>
    </dgm:pt>
    <dgm:pt modelId="{C878C94B-7C98-442C-AC1F-0B5DA7A037E7}" type="parTrans" cxnId="{3B14438A-AA4E-4CE7-BEEC-A37874C91BBC}">
      <dgm:prSet/>
      <dgm:spPr/>
      <dgm:t>
        <a:bodyPr/>
        <a:lstStyle/>
        <a:p>
          <a:endParaRPr lang="en-US"/>
        </a:p>
      </dgm:t>
    </dgm:pt>
    <dgm:pt modelId="{F3A32E7B-6153-4DBB-B49B-CD931E6F8FC9}" type="sibTrans" cxnId="{3B14438A-AA4E-4CE7-BEEC-A37874C91BBC}">
      <dgm:prSet/>
      <dgm:spPr/>
      <dgm:t>
        <a:bodyPr/>
        <a:lstStyle/>
        <a:p>
          <a:endParaRPr lang="en-US"/>
        </a:p>
      </dgm:t>
    </dgm:pt>
    <dgm:pt modelId="{D44731D7-9D43-4941-A8F2-D747D3651403}" type="pres">
      <dgm:prSet presAssocID="{B6045BB7-7B00-4971-B507-E4A98CE512A7}" presName="linear" presStyleCnt="0">
        <dgm:presLayoutVars>
          <dgm:animLvl val="lvl"/>
          <dgm:resizeHandles val="exact"/>
        </dgm:presLayoutVars>
      </dgm:prSet>
      <dgm:spPr/>
      <dgm:t>
        <a:bodyPr/>
        <a:lstStyle/>
        <a:p>
          <a:endParaRPr lang="en-US"/>
        </a:p>
      </dgm:t>
    </dgm:pt>
    <dgm:pt modelId="{EF1AAB6A-29C5-4450-935F-2EA25427C676}" type="pres">
      <dgm:prSet presAssocID="{E3C8DC65-EC10-4CBD-AE87-300A6A92F20B}" presName="parentText" presStyleLbl="node1" presStyleIdx="0" presStyleCnt="3" custLinFactNeighborX="-393" custLinFactNeighborY="-75465">
        <dgm:presLayoutVars>
          <dgm:chMax val="0"/>
          <dgm:bulletEnabled val="1"/>
        </dgm:presLayoutVars>
      </dgm:prSet>
      <dgm:spPr/>
      <dgm:t>
        <a:bodyPr/>
        <a:lstStyle/>
        <a:p>
          <a:endParaRPr lang="en-US"/>
        </a:p>
      </dgm:t>
    </dgm:pt>
    <dgm:pt modelId="{3260F999-E01B-4462-B157-B6F1D3A919FA}" type="pres">
      <dgm:prSet presAssocID="{79C7AB4D-DC9F-4F86-BA23-8DD6E1363D96}" presName="spacer" presStyleCnt="0"/>
      <dgm:spPr/>
    </dgm:pt>
    <dgm:pt modelId="{6E675DD8-05F8-428C-B349-86DE3CA87AEA}" type="pres">
      <dgm:prSet presAssocID="{2398F88E-0349-4914-B76B-D8AA884A37F4}" presName="parentText" presStyleLbl="node1" presStyleIdx="1" presStyleCnt="3">
        <dgm:presLayoutVars>
          <dgm:chMax val="0"/>
          <dgm:bulletEnabled val="1"/>
        </dgm:presLayoutVars>
      </dgm:prSet>
      <dgm:spPr/>
      <dgm:t>
        <a:bodyPr/>
        <a:lstStyle/>
        <a:p>
          <a:endParaRPr lang="en-US"/>
        </a:p>
      </dgm:t>
    </dgm:pt>
    <dgm:pt modelId="{FCE8965F-3D6F-4075-9445-4B2B1C741412}" type="pres">
      <dgm:prSet presAssocID="{76DF10D3-96ED-49E4-B902-01FE8DAA95CA}" presName="spacer" presStyleCnt="0"/>
      <dgm:spPr/>
    </dgm:pt>
    <dgm:pt modelId="{CD1DB44E-DCE9-40D7-9C5C-DCCCC1CE304D}" type="pres">
      <dgm:prSet presAssocID="{6EFBED0B-3185-40B6-879A-5C52BFB44792}" presName="parentText" presStyleLbl="node1" presStyleIdx="2" presStyleCnt="3" custLinFactNeighborX="2991" custLinFactNeighborY="5063">
        <dgm:presLayoutVars>
          <dgm:chMax val="0"/>
          <dgm:bulletEnabled val="1"/>
        </dgm:presLayoutVars>
      </dgm:prSet>
      <dgm:spPr/>
      <dgm:t>
        <a:bodyPr/>
        <a:lstStyle/>
        <a:p>
          <a:endParaRPr lang="en-US"/>
        </a:p>
      </dgm:t>
    </dgm:pt>
  </dgm:ptLst>
  <dgm:cxnLst>
    <dgm:cxn modelId="{CD019B4C-989B-4D24-97F7-450B906D50CF}" type="presOf" srcId="{B6045BB7-7B00-4971-B507-E4A98CE512A7}" destId="{D44731D7-9D43-4941-A8F2-D747D3651403}" srcOrd="0" destOrd="0" presId="urn:microsoft.com/office/officeart/2005/8/layout/vList2"/>
    <dgm:cxn modelId="{3B14438A-AA4E-4CE7-BEEC-A37874C91BBC}" srcId="{B6045BB7-7B00-4971-B507-E4A98CE512A7}" destId="{6EFBED0B-3185-40B6-879A-5C52BFB44792}" srcOrd="2" destOrd="0" parTransId="{C878C94B-7C98-442C-AC1F-0B5DA7A037E7}" sibTransId="{F3A32E7B-6153-4DBB-B49B-CD931E6F8FC9}"/>
    <dgm:cxn modelId="{51AD6295-41F0-40C2-98BB-C8149A26A4B1}" type="presOf" srcId="{E3C8DC65-EC10-4CBD-AE87-300A6A92F20B}" destId="{EF1AAB6A-29C5-4450-935F-2EA25427C676}" srcOrd="0" destOrd="0" presId="urn:microsoft.com/office/officeart/2005/8/layout/vList2"/>
    <dgm:cxn modelId="{87A9400F-5FF3-432F-B462-B55CBB01D277}" type="presOf" srcId="{2398F88E-0349-4914-B76B-D8AA884A37F4}" destId="{6E675DD8-05F8-428C-B349-86DE3CA87AEA}" srcOrd="0" destOrd="0" presId="urn:microsoft.com/office/officeart/2005/8/layout/vList2"/>
    <dgm:cxn modelId="{5C8396CF-3A26-4E9A-840C-1C02944693AD}" type="presOf" srcId="{6EFBED0B-3185-40B6-879A-5C52BFB44792}" destId="{CD1DB44E-DCE9-40D7-9C5C-DCCCC1CE304D}" srcOrd="0" destOrd="0" presId="urn:microsoft.com/office/officeart/2005/8/layout/vList2"/>
    <dgm:cxn modelId="{36E3A6D9-58AA-486F-AE0A-4A3B9705384F}" srcId="{B6045BB7-7B00-4971-B507-E4A98CE512A7}" destId="{E3C8DC65-EC10-4CBD-AE87-300A6A92F20B}" srcOrd="0" destOrd="0" parTransId="{D007F6D2-2351-4279-AF6B-05ED2FCF330F}" sibTransId="{79C7AB4D-DC9F-4F86-BA23-8DD6E1363D96}"/>
    <dgm:cxn modelId="{71CD4642-59E7-4D8F-BC16-1D785B6E4347}" srcId="{B6045BB7-7B00-4971-B507-E4A98CE512A7}" destId="{2398F88E-0349-4914-B76B-D8AA884A37F4}" srcOrd="1" destOrd="0" parTransId="{E84BF2BB-94F6-4D26-885A-26BF657FA50A}" sibTransId="{76DF10D3-96ED-49E4-B902-01FE8DAA95CA}"/>
    <dgm:cxn modelId="{28688368-FC83-4B0B-94E1-E28A1AE39421}" type="presParOf" srcId="{D44731D7-9D43-4941-A8F2-D747D3651403}" destId="{EF1AAB6A-29C5-4450-935F-2EA25427C676}" srcOrd="0" destOrd="0" presId="urn:microsoft.com/office/officeart/2005/8/layout/vList2"/>
    <dgm:cxn modelId="{384350FC-EA6E-436E-820A-8765B7BC003A}" type="presParOf" srcId="{D44731D7-9D43-4941-A8F2-D747D3651403}" destId="{3260F999-E01B-4462-B157-B6F1D3A919FA}" srcOrd="1" destOrd="0" presId="urn:microsoft.com/office/officeart/2005/8/layout/vList2"/>
    <dgm:cxn modelId="{3208BEFC-FAE4-4FC3-9290-479B30EA0413}" type="presParOf" srcId="{D44731D7-9D43-4941-A8F2-D747D3651403}" destId="{6E675DD8-05F8-428C-B349-86DE3CA87AEA}" srcOrd="2" destOrd="0" presId="urn:microsoft.com/office/officeart/2005/8/layout/vList2"/>
    <dgm:cxn modelId="{EE408C76-E515-4F58-AC9E-CB5D380D9CB1}" type="presParOf" srcId="{D44731D7-9D43-4941-A8F2-D747D3651403}" destId="{FCE8965F-3D6F-4075-9445-4B2B1C741412}" srcOrd="3" destOrd="0" presId="urn:microsoft.com/office/officeart/2005/8/layout/vList2"/>
    <dgm:cxn modelId="{F6AF3DD2-6D81-4957-88EC-8ACE5BBBB43A}" type="presParOf" srcId="{D44731D7-9D43-4941-A8F2-D747D3651403}" destId="{CD1DB44E-DCE9-40D7-9C5C-DCCCC1CE304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1AAB6A-29C5-4450-935F-2EA25427C676}">
      <dsp:nvSpPr>
        <dsp:cNvPr id="0" name=""/>
        <dsp:cNvSpPr/>
      </dsp:nvSpPr>
      <dsp:spPr>
        <a:xfrm>
          <a:off x="0" y="0"/>
          <a:ext cx="4781803" cy="1971718"/>
        </a:xfrm>
        <a:prstGeom prst="roundRect">
          <a:avLst/>
        </a:prstGeom>
        <a:gradFill rotWithShape="0">
          <a:gsLst>
            <a:gs pos="0">
              <a:schemeClr val="accent2">
                <a:shade val="80000"/>
                <a:hueOff val="0"/>
                <a:satOff val="0"/>
                <a:lumOff val="0"/>
                <a:alphaOff val="0"/>
                <a:tint val="65000"/>
                <a:lumMod val="110000"/>
              </a:schemeClr>
            </a:gs>
            <a:gs pos="88000">
              <a:schemeClr val="accent2">
                <a:shade val="80000"/>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en-US" sz="1200" b="1" u="sng" kern="1200" dirty="0">
              <a:latin typeface="Book Antiqua" panose="02040602050305030304" pitchFamily="18" charset="0"/>
            </a:rPr>
            <a:t>Audits</a:t>
          </a:r>
        </a:p>
        <a:p>
          <a:pPr lvl="0" algn="l" defTabSz="533400">
            <a:lnSpc>
              <a:spcPct val="90000"/>
            </a:lnSpc>
            <a:spcBef>
              <a:spcPct val="0"/>
            </a:spcBef>
            <a:spcAft>
              <a:spcPct val="35000"/>
            </a:spcAft>
          </a:pPr>
          <a:r>
            <a:rPr lang="en-US" sz="1200" kern="1200" dirty="0">
              <a:latin typeface="Book Antiqua" panose="02040602050305030304" pitchFamily="18" charset="0"/>
            </a:rPr>
            <a:t>Assurance services defined as examinations of evidence for the purpose of providing an independent assessment on governance, risk management, and control processes for the organization. Audits can be reviews of units (administrative or academic), or business functions that cut across unit boundaries.</a:t>
          </a:r>
        </a:p>
      </dsp:txBody>
      <dsp:txXfrm>
        <a:off x="96251" y="96251"/>
        <a:ext cx="4589301" cy="1779216"/>
      </dsp:txXfrm>
    </dsp:sp>
    <dsp:sp modelId="{6E675DD8-05F8-428C-B349-86DE3CA87AEA}">
      <dsp:nvSpPr>
        <dsp:cNvPr id="0" name=""/>
        <dsp:cNvSpPr/>
      </dsp:nvSpPr>
      <dsp:spPr>
        <a:xfrm>
          <a:off x="0" y="1985940"/>
          <a:ext cx="4781803" cy="1971718"/>
        </a:xfrm>
        <a:prstGeom prst="roundRect">
          <a:avLst/>
        </a:prstGeom>
        <a:gradFill rotWithShape="0">
          <a:gsLst>
            <a:gs pos="0">
              <a:schemeClr val="accent2">
                <a:shade val="80000"/>
                <a:hueOff val="100833"/>
                <a:satOff val="-14132"/>
                <a:lumOff val="15721"/>
                <a:alphaOff val="0"/>
                <a:tint val="65000"/>
                <a:lumMod val="110000"/>
              </a:schemeClr>
            </a:gs>
            <a:gs pos="88000">
              <a:schemeClr val="accent2">
                <a:shade val="80000"/>
                <a:hueOff val="100833"/>
                <a:satOff val="-14132"/>
                <a:lumOff val="15721"/>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en-US" sz="1200" b="1" u="sng" kern="1200" dirty="0">
              <a:latin typeface="Book Antiqua" panose="02040602050305030304" pitchFamily="18" charset="0"/>
            </a:rPr>
            <a:t>Consulting/Advisory Services</a:t>
          </a:r>
        </a:p>
        <a:p>
          <a:pPr lvl="0" algn="l" defTabSz="533400">
            <a:lnSpc>
              <a:spcPct val="90000"/>
            </a:lnSpc>
            <a:spcBef>
              <a:spcPct val="0"/>
            </a:spcBef>
            <a:spcAft>
              <a:spcPct val="35000"/>
            </a:spcAft>
          </a:pPr>
          <a:r>
            <a:rPr lang="en-US" sz="1200" b="0" kern="1200" dirty="0">
              <a:latin typeface="Book Antiqua" panose="02040602050305030304" pitchFamily="18" charset="0"/>
            </a:rPr>
            <a:t>Reviews whose nature and scope are agreed upon with the client, and intended to add value and improve the organization’s governance, risk management and control processes without the internal auditor assuming management responsibility.  </a:t>
          </a:r>
        </a:p>
      </dsp:txBody>
      <dsp:txXfrm>
        <a:off x="96251" y="2082191"/>
        <a:ext cx="4589301" cy="1779216"/>
      </dsp:txXfrm>
    </dsp:sp>
    <dsp:sp modelId="{CD1DB44E-DCE9-40D7-9C5C-DCCCC1CE304D}">
      <dsp:nvSpPr>
        <dsp:cNvPr id="0" name=""/>
        <dsp:cNvSpPr/>
      </dsp:nvSpPr>
      <dsp:spPr>
        <a:xfrm>
          <a:off x="0" y="3970439"/>
          <a:ext cx="4781803" cy="1971718"/>
        </a:xfrm>
        <a:prstGeom prst="roundRect">
          <a:avLst/>
        </a:prstGeom>
        <a:gradFill rotWithShape="0">
          <a:gsLst>
            <a:gs pos="0">
              <a:schemeClr val="accent2">
                <a:shade val="80000"/>
                <a:hueOff val="201665"/>
                <a:satOff val="-28264"/>
                <a:lumOff val="31442"/>
                <a:alphaOff val="0"/>
                <a:tint val="65000"/>
                <a:lumMod val="110000"/>
              </a:schemeClr>
            </a:gs>
            <a:gs pos="88000">
              <a:schemeClr val="accent2">
                <a:shade val="80000"/>
                <a:hueOff val="201665"/>
                <a:satOff val="-28264"/>
                <a:lumOff val="31442"/>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endParaRPr lang="en-US" sz="1200" b="1" u="sng" kern="1200" dirty="0">
            <a:latin typeface="Book Antiqua" panose="02040602050305030304" pitchFamily="18" charset="0"/>
          </a:endParaRPr>
        </a:p>
        <a:p>
          <a:pPr lvl="0" algn="l" defTabSz="533400">
            <a:lnSpc>
              <a:spcPct val="90000"/>
            </a:lnSpc>
            <a:spcBef>
              <a:spcPct val="0"/>
            </a:spcBef>
            <a:spcAft>
              <a:spcPct val="35000"/>
            </a:spcAft>
          </a:pPr>
          <a:endParaRPr lang="en-US" sz="1200" b="1" u="sng" kern="1200" dirty="0">
            <a:latin typeface="Book Antiqua" panose="02040602050305030304" pitchFamily="18" charset="0"/>
          </a:endParaRPr>
        </a:p>
        <a:p>
          <a:pPr lvl="0" algn="l" defTabSz="533400">
            <a:lnSpc>
              <a:spcPct val="90000"/>
            </a:lnSpc>
            <a:spcBef>
              <a:spcPct val="0"/>
            </a:spcBef>
            <a:spcAft>
              <a:spcPct val="35000"/>
            </a:spcAft>
          </a:pPr>
          <a:r>
            <a:rPr lang="en-US" sz="1200" b="1" u="sng" kern="1200" dirty="0">
              <a:latin typeface="Book Antiqua" panose="02040602050305030304" pitchFamily="18" charset="0"/>
            </a:rPr>
            <a:t>External Audit Coordination</a:t>
          </a:r>
        </a:p>
        <a:p>
          <a:pPr lvl="0" algn="l" defTabSz="533400">
            <a:lnSpc>
              <a:spcPct val="90000"/>
            </a:lnSpc>
            <a:spcBef>
              <a:spcPct val="0"/>
            </a:spcBef>
            <a:spcAft>
              <a:spcPct val="35000"/>
            </a:spcAft>
          </a:pPr>
          <a:r>
            <a:rPr lang="en-US" sz="1200" kern="1200" dirty="0">
              <a:latin typeface="Book Antiqua" panose="02040602050305030304" pitchFamily="18" charset="0"/>
            </a:rPr>
            <a:t>Skilled facilitation of external audit activities including service as primary liaison between the university and external auditor; management and coordination of financial and administrative information and data requests; and provision of guidance and assistance in resolving questions and issues.</a:t>
          </a:r>
          <a:endParaRPr lang="en-US" sz="1200" b="1" u="sng" kern="1200" dirty="0">
            <a:latin typeface="Book Antiqua" panose="02040602050305030304" pitchFamily="18" charset="0"/>
          </a:endParaRPr>
        </a:p>
        <a:p>
          <a:pPr lvl="0" algn="l" defTabSz="533400">
            <a:lnSpc>
              <a:spcPct val="90000"/>
            </a:lnSpc>
            <a:spcBef>
              <a:spcPct val="0"/>
            </a:spcBef>
            <a:spcAft>
              <a:spcPct val="35000"/>
            </a:spcAft>
          </a:pPr>
          <a:endParaRPr lang="en-US" sz="1200" b="1" u="sng" kern="1200" dirty="0">
            <a:latin typeface="Book Antiqua" panose="02040602050305030304" pitchFamily="18" charset="0"/>
          </a:endParaRPr>
        </a:p>
        <a:p>
          <a:pPr lvl="0" algn="l" defTabSz="533400">
            <a:lnSpc>
              <a:spcPct val="90000"/>
            </a:lnSpc>
            <a:spcBef>
              <a:spcPct val="0"/>
            </a:spcBef>
            <a:spcAft>
              <a:spcPct val="35000"/>
            </a:spcAft>
          </a:pPr>
          <a:endParaRPr lang="en-US" sz="1200" b="1" u="sng" kern="1200" dirty="0">
            <a:latin typeface="Book Antiqua" panose="02040602050305030304" pitchFamily="18" charset="0"/>
          </a:endParaRPr>
        </a:p>
      </dsp:txBody>
      <dsp:txXfrm>
        <a:off x="96251" y="4066690"/>
        <a:ext cx="4589301" cy="177921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1700" cy="461804"/>
          </a:xfrm>
          <a:prstGeom prst="rect">
            <a:avLst/>
          </a:prstGeom>
        </p:spPr>
        <p:txBody>
          <a:bodyPr vert="horz" lIns="92478" tIns="46238" rIns="92478" bIns="46238" rtlCol="0"/>
          <a:lstStyle>
            <a:lvl1pPr algn="l">
              <a:defRPr sz="1200"/>
            </a:lvl1pPr>
          </a:lstStyle>
          <a:p>
            <a:endParaRPr lang="en-US" dirty="0"/>
          </a:p>
        </p:txBody>
      </p:sp>
      <p:sp>
        <p:nvSpPr>
          <p:cNvPr id="3" name="Date Placeholder 2"/>
          <p:cNvSpPr>
            <a:spLocks noGrp="1"/>
          </p:cNvSpPr>
          <p:nvPr>
            <p:ph type="dt" idx="1"/>
          </p:nvPr>
        </p:nvSpPr>
        <p:spPr>
          <a:xfrm>
            <a:off x="3936769" y="0"/>
            <a:ext cx="3011700" cy="461804"/>
          </a:xfrm>
          <a:prstGeom prst="rect">
            <a:avLst/>
          </a:prstGeom>
        </p:spPr>
        <p:txBody>
          <a:bodyPr vert="horz" lIns="92478" tIns="46238" rIns="92478" bIns="46238" rtlCol="0"/>
          <a:lstStyle>
            <a:lvl1pPr algn="r">
              <a:defRPr sz="1200"/>
            </a:lvl1pPr>
          </a:lstStyle>
          <a:p>
            <a:fld id="{3A590FE9-0B05-44A1-8E28-B3DBBEE66BAB}" type="datetimeFigureOut">
              <a:rPr lang="en-US" smtClean="0"/>
              <a:t>11/15/2024</a:t>
            </a:fld>
            <a:endParaRPr lang="en-US" dirty="0"/>
          </a:p>
        </p:txBody>
      </p:sp>
      <p:sp>
        <p:nvSpPr>
          <p:cNvPr id="4" name="Slide Image Placeholder 3"/>
          <p:cNvSpPr>
            <a:spLocks noGrp="1" noRot="1" noChangeAspect="1"/>
          </p:cNvSpPr>
          <p:nvPr>
            <p:ph type="sldImg" idx="2"/>
          </p:nvPr>
        </p:nvSpPr>
        <p:spPr>
          <a:xfrm>
            <a:off x="1166813" y="693738"/>
            <a:ext cx="4616450" cy="3462337"/>
          </a:xfrm>
          <a:prstGeom prst="rect">
            <a:avLst/>
          </a:prstGeom>
          <a:noFill/>
          <a:ln w="12700">
            <a:solidFill>
              <a:prstClr val="black"/>
            </a:solidFill>
          </a:ln>
        </p:spPr>
        <p:txBody>
          <a:bodyPr vert="horz" lIns="92478" tIns="46238" rIns="92478" bIns="46238"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78" tIns="46238" rIns="92478" bIns="4623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668"/>
            <a:ext cx="3011700" cy="461804"/>
          </a:xfrm>
          <a:prstGeom prst="rect">
            <a:avLst/>
          </a:prstGeom>
        </p:spPr>
        <p:txBody>
          <a:bodyPr vert="horz" lIns="92478" tIns="46238" rIns="92478" bIns="4623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9" y="8772668"/>
            <a:ext cx="3011700" cy="461804"/>
          </a:xfrm>
          <a:prstGeom prst="rect">
            <a:avLst/>
          </a:prstGeom>
        </p:spPr>
        <p:txBody>
          <a:bodyPr vert="horz" lIns="92478" tIns="46238" rIns="92478" bIns="46238" rtlCol="0" anchor="b"/>
          <a:lstStyle>
            <a:lvl1pPr algn="r">
              <a:defRPr sz="1200"/>
            </a:lvl1pPr>
          </a:lstStyle>
          <a:p>
            <a:fld id="{DB5CB03D-52F8-45FC-9D51-CC9AF1B89DEC}" type="slidenum">
              <a:rPr lang="en-US" smtClean="0"/>
              <a:t>‹#›</a:t>
            </a:fld>
            <a:endParaRPr lang="en-US" dirty="0"/>
          </a:p>
        </p:txBody>
      </p:sp>
    </p:spTree>
    <p:extLst>
      <p:ext uri="{BB962C8B-B14F-4D97-AF65-F5344CB8AC3E}">
        <p14:creationId xmlns:p14="http://schemas.microsoft.com/office/powerpoint/2010/main" val="14236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a:t>
            </a:fld>
            <a:endParaRPr lang="en-US" dirty="0"/>
          </a:p>
        </p:txBody>
      </p:sp>
    </p:spTree>
    <p:extLst>
      <p:ext uri="{BB962C8B-B14F-4D97-AF65-F5344CB8AC3E}">
        <p14:creationId xmlns:p14="http://schemas.microsoft.com/office/powerpoint/2010/main" val="514027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11</a:t>
            </a:fld>
            <a:endParaRPr lang="en-US" dirty="0"/>
          </a:p>
        </p:txBody>
      </p:sp>
    </p:spTree>
    <p:extLst>
      <p:ext uri="{BB962C8B-B14F-4D97-AF65-F5344CB8AC3E}">
        <p14:creationId xmlns:p14="http://schemas.microsoft.com/office/powerpoint/2010/main" val="2426919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12</a:t>
            </a:fld>
            <a:endParaRPr lang="en-US" dirty="0"/>
          </a:p>
        </p:txBody>
      </p:sp>
    </p:spTree>
    <p:extLst>
      <p:ext uri="{BB962C8B-B14F-4D97-AF65-F5344CB8AC3E}">
        <p14:creationId xmlns:p14="http://schemas.microsoft.com/office/powerpoint/2010/main" val="40249167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13</a:t>
            </a:fld>
            <a:endParaRPr lang="en-US" dirty="0"/>
          </a:p>
        </p:txBody>
      </p:sp>
    </p:spTree>
    <p:extLst>
      <p:ext uri="{BB962C8B-B14F-4D97-AF65-F5344CB8AC3E}">
        <p14:creationId xmlns:p14="http://schemas.microsoft.com/office/powerpoint/2010/main" val="22492193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14</a:t>
            </a:fld>
            <a:endParaRPr lang="en-US" dirty="0"/>
          </a:p>
        </p:txBody>
      </p:sp>
    </p:spTree>
    <p:extLst>
      <p:ext uri="{BB962C8B-B14F-4D97-AF65-F5344CB8AC3E}">
        <p14:creationId xmlns:p14="http://schemas.microsoft.com/office/powerpoint/2010/main" val="17412044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15</a:t>
            </a:fld>
            <a:endParaRPr lang="en-US" dirty="0"/>
          </a:p>
        </p:txBody>
      </p:sp>
    </p:spTree>
    <p:extLst>
      <p:ext uri="{BB962C8B-B14F-4D97-AF65-F5344CB8AC3E}">
        <p14:creationId xmlns:p14="http://schemas.microsoft.com/office/powerpoint/2010/main" val="42218457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16</a:t>
            </a:fld>
            <a:endParaRPr lang="en-US" dirty="0"/>
          </a:p>
        </p:txBody>
      </p:sp>
    </p:spTree>
    <p:extLst>
      <p:ext uri="{BB962C8B-B14F-4D97-AF65-F5344CB8AC3E}">
        <p14:creationId xmlns:p14="http://schemas.microsoft.com/office/powerpoint/2010/main" val="3884581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17</a:t>
            </a:fld>
            <a:endParaRPr lang="en-US" dirty="0"/>
          </a:p>
        </p:txBody>
      </p:sp>
    </p:spTree>
    <p:extLst>
      <p:ext uri="{BB962C8B-B14F-4D97-AF65-F5344CB8AC3E}">
        <p14:creationId xmlns:p14="http://schemas.microsoft.com/office/powerpoint/2010/main" val="1401588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2</a:t>
            </a:fld>
            <a:endParaRPr lang="en-US" dirty="0"/>
          </a:p>
        </p:txBody>
      </p:sp>
    </p:spTree>
    <p:extLst>
      <p:ext uri="{BB962C8B-B14F-4D97-AF65-F5344CB8AC3E}">
        <p14:creationId xmlns:p14="http://schemas.microsoft.com/office/powerpoint/2010/main" val="3769939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3</a:t>
            </a:fld>
            <a:endParaRPr lang="en-US" dirty="0"/>
          </a:p>
        </p:txBody>
      </p:sp>
    </p:spTree>
    <p:extLst>
      <p:ext uri="{BB962C8B-B14F-4D97-AF65-F5344CB8AC3E}">
        <p14:creationId xmlns:p14="http://schemas.microsoft.com/office/powerpoint/2010/main" val="333320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4</a:t>
            </a:fld>
            <a:endParaRPr lang="en-US" dirty="0"/>
          </a:p>
        </p:txBody>
      </p:sp>
    </p:spTree>
    <p:extLst>
      <p:ext uri="{BB962C8B-B14F-4D97-AF65-F5344CB8AC3E}">
        <p14:creationId xmlns:p14="http://schemas.microsoft.com/office/powerpoint/2010/main" val="616008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6</a:t>
            </a:fld>
            <a:endParaRPr lang="en-US" dirty="0"/>
          </a:p>
        </p:txBody>
      </p:sp>
    </p:spTree>
    <p:extLst>
      <p:ext uri="{BB962C8B-B14F-4D97-AF65-F5344CB8AC3E}">
        <p14:creationId xmlns:p14="http://schemas.microsoft.com/office/powerpoint/2010/main" val="3413267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7</a:t>
            </a:fld>
            <a:endParaRPr lang="en-US" dirty="0"/>
          </a:p>
        </p:txBody>
      </p:sp>
    </p:spTree>
    <p:extLst>
      <p:ext uri="{BB962C8B-B14F-4D97-AF65-F5344CB8AC3E}">
        <p14:creationId xmlns:p14="http://schemas.microsoft.com/office/powerpoint/2010/main" val="3216993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8</a:t>
            </a:fld>
            <a:endParaRPr lang="en-US" dirty="0"/>
          </a:p>
        </p:txBody>
      </p:sp>
    </p:spTree>
    <p:extLst>
      <p:ext uri="{BB962C8B-B14F-4D97-AF65-F5344CB8AC3E}">
        <p14:creationId xmlns:p14="http://schemas.microsoft.com/office/powerpoint/2010/main" val="3465561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9</a:t>
            </a:fld>
            <a:endParaRPr lang="en-US" dirty="0"/>
          </a:p>
        </p:txBody>
      </p:sp>
    </p:spTree>
    <p:extLst>
      <p:ext uri="{BB962C8B-B14F-4D97-AF65-F5344CB8AC3E}">
        <p14:creationId xmlns:p14="http://schemas.microsoft.com/office/powerpoint/2010/main" val="1619906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5CB03D-52F8-45FC-9D51-CC9AF1B89DEC}" type="slidenum">
              <a:rPr lang="en-US" smtClean="0"/>
              <a:t>10</a:t>
            </a:fld>
            <a:endParaRPr lang="en-US" dirty="0"/>
          </a:p>
        </p:txBody>
      </p:sp>
    </p:spTree>
    <p:extLst>
      <p:ext uri="{BB962C8B-B14F-4D97-AF65-F5344CB8AC3E}">
        <p14:creationId xmlns:p14="http://schemas.microsoft.com/office/powerpoint/2010/main" val="4214711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2BA6E9-7937-44B4-829A-D468950C7E2F}"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040359834"/>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80800031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8434162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84700285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3488089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590213-BD9F-4C19-9E96-C03E1EC335B8}"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172742357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B38114-F9E3-40B9-AB1A-D5A9B927EB74}"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488800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507869-9BFE-4EB9-AB05-E7FB4B251C82}"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36161129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0889F-9DA1-4154-B07C-B7AB49C5699A}"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377547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EA96A3-9628-42FA-A574-AB0E4AAE954F}" type="datetime1">
              <a:rPr lang="en-US" smtClean="0"/>
              <a:t>11/15/2024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316874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297074-6788-43CC-8EF2-AE331192811D}" type="datetime1">
              <a:rPr lang="en-US" smtClean="0"/>
              <a:t>11/15/2024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4216123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FD5C9E-5787-4173-9E06-CDA0ED324018}" type="datetime1">
              <a:rPr lang="en-US" smtClean="0"/>
              <a:t>11/15/2024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326300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786D84-FBDC-464C-AF82-AE4C14E0CCBF}" type="datetime1">
              <a:rPr lang="en-US" smtClean="0"/>
              <a:t>11/15/2024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567083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F1B45F-AAB8-49A6-B000-68B401BFB389}" type="datetime1">
              <a:rPr lang="en-US" smtClean="0"/>
              <a:t>11/15/2024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16207874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415EF7D-F3C3-4D1F-B54A-865B3EDE2A5E}" type="datetime1">
              <a:rPr lang="en-US" smtClean="0"/>
              <a:t>11/15/2024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74711450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7B082C-C91C-41AA-B987-00D6CDC3049D}" type="datetime1">
              <a:rPr lang="en-US" smtClean="0"/>
              <a:t>11/15/2024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201347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A590213-BD9F-4C19-9E96-C03E1EC335B8}" type="datetime1">
              <a:rPr lang="en-US" smtClean="0"/>
              <a:t>11/15/2024</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18737D0-1F07-487A-BC82-FDF5B924E95B}" type="slidenum">
              <a:rPr lang="en-US" smtClean="0"/>
              <a:pPr/>
              <a:t>‹#›</a:t>
            </a:fld>
            <a:endParaRPr lang="en-US" dirty="0"/>
          </a:p>
        </p:txBody>
      </p:sp>
    </p:spTree>
    <p:extLst>
      <p:ext uri="{BB962C8B-B14F-4D97-AF65-F5344CB8AC3E}">
        <p14:creationId xmlns:p14="http://schemas.microsoft.com/office/powerpoint/2010/main" val="3357186431"/>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39" r:id="rId7"/>
    <p:sldLayoutId id="2147483940" r:id="rId8"/>
    <p:sldLayoutId id="2147483941" r:id="rId9"/>
    <p:sldLayoutId id="2147483942" r:id="rId10"/>
    <p:sldLayoutId id="2147483943" r:id="rId11"/>
    <p:sldLayoutId id="2147483944" r:id="rId12"/>
    <p:sldLayoutId id="2147483945" r:id="rId13"/>
    <p:sldLayoutId id="2147483946" r:id="rId14"/>
    <p:sldLayoutId id="2147483947" r:id="rId15"/>
    <p:sldLayoutId id="2147483948"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841450"/>
            <a:ext cx="7772400" cy="1829761"/>
          </a:xfrm>
        </p:spPr>
        <p:txBody>
          <a:bodyPr>
            <a:normAutofit/>
          </a:bodyPr>
          <a:lstStyle/>
          <a:p>
            <a:pPr algn="ctr"/>
            <a:r>
              <a:rPr lang="en-US" dirty="0">
                <a:solidFill>
                  <a:schemeClr val="tx1"/>
                </a:solidFill>
                <a:latin typeface="Baskerville Old Face" panose="02020602080505020303" pitchFamily="18" charset="0"/>
              </a:rPr>
              <a:t>University of California</a:t>
            </a:r>
            <a:br>
              <a:rPr lang="en-US" dirty="0">
                <a:solidFill>
                  <a:schemeClr val="tx1"/>
                </a:solidFill>
                <a:latin typeface="Baskerville Old Face" panose="02020602080505020303" pitchFamily="18" charset="0"/>
              </a:rPr>
            </a:br>
            <a:r>
              <a:rPr lang="en-US" dirty="0">
                <a:solidFill>
                  <a:schemeClr val="tx1"/>
                </a:solidFill>
                <a:latin typeface="Baskerville Old Face" panose="02020602080505020303" pitchFamily="18" charset="0"/>
              </a:rPr>
              <a:t>Santa Barbara</a:t>
            </a:r>
          </a:p>
        </p:txBody>
      </p:sp>
      <p:sp>
        <p:nvSpPr>
          <p:cNvPr id="3" name="Subtitle 2"/>
          <p:cNvSpPr>
            <a:spLocks noGrp="1"/>
          </p:cNvSpPr>
          <p:nvPr>
            <p:ph type="subTitle" idx="1"/>
          </p:nvPr>
        </p:nvSpPr>
        <p:spPr>
          <a:xfrm>
            <a:off x="457200" y="3733800"/>
            <a:ext cx="7772400" cy="2286000"/>
          </a:xfrm>
        </p:spPr>
        <p:txBody>
          <a:bodyPr>
            <a:normAutofit fontScale="47500" lnSpcReduction="20000"/>
          </a:bodyPr>
          <a:lstStyle/>
          <a:p>
            <a:endParaRPr lang="en-US" dirty="0"/>
          </a:p>
          <a:p>
            <a:endParaRPr lang="en-US" dirty="0"/>
          </a:p>
          <a:p>
            <a:pPr algn="ctr">
              <a:lnSpc>
                <a:spcPct val="220000"/>
              </a:lnSpc>
              <a:spcBef>
                <a:spcPts val="0"/>
              </a:spcBef>
            </a:pPr>
            <a:r>
              <a:rPr lang="en-US" sz="5600" b="1" dirty="0">
                <a:solidFill>
                  <a:schemeClr val="tx1"/>
                </a:solidFill>
                <a:latin typeface="Baskerville Old Face" panose="02020602080505020303" pitchFamily="18" charset="0"/>
              </a:rPr>
              <a:t>Audit &amp; Advisory Services</a:t>
            </a:r>
          </a:p>
          <a:p>
            <a:pPr algn="ctr">
              <a:lnSpc>
                <a:spcPct val="220000"/>
              </a:lnSpc>
              <a:spcBef>
                <a:spcPts val="0"/>
              </a:spcBef>
            </a:pPr>
            <a:r>
              <a:rPr lang="en-US" sz="5600" b="1" dirty="0">
                <a:solidFill>
                  <a:schemeClr val="tx1"/>
                </a:solidFill>
                <a:latin typeface="Baskerville Old Face" panose="02020602080505020303" pitchFamily="18" charset="0"/>
              </a:rPr>
              <a:t>Report on Activities for Fiscal Year 2024</a:t>
            </a:r>
          </a:p>
        </p:txBody>
      </p:sp>
      <p:sp>
        <p:nvSpPr>
          <p:cNvPr id="6" name="Slide Number Placeholder 5"/>
          <p:cNvSpPr>
            <a:spLocks noGrp="1"/>
          </p:cNvSpPr>
          <p:nvPr>
            <p:ph type="sldNum" sz="quarter" idx="12"/>
          </p:nvPr>
        </p:nvSpPr>
        <p:spPr>
          <a:xfrm>
            <a:off x="4137660" y="6507326"/>
            <a:ext cx="411480" cy="365125"/>
          </a:xfrm>
        </p:spPr>
        <p:txBody>
          <a:bodyPr/>
          <a:lstStyle/>
          <a:p>
            <a:fld id="{D18737D0-1F07-487A-BC82-FDF5B924E95B}" type="slidenum">
              <a:rPr lang="en-US" b="1" smtClean="0">
                <a:solidFill>
                  <a:schemeClr val="tx1"/>
                </a:solidFill>
              </a:rPr>
              <a:pPr/>
              <a:t>1</a:t>
            </a:fld>
            <a:endParaRPr lang="en-US" b="1" dirty="0">
              <a:solidFill>
                <a:schemeClr val="tx1"/>
              </a:solidFill>
            </a:endParaRPr>
          </a:p>
        </p:txBody>
      </p:sp>
      <p:pic>
        <p:nvPicPr>
          <p:cNvPr id="4" name="Picture 6"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9500" y="2819400"/>
            <a:ext cx="1295400"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152400" y="6483617"/>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10</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4" name="Rectangle 3"/>
          <p:cNvSpPr/>
          <p:nvPr/>
        </p:nvSpPr>
        <p:spPr>
          <a:xfrm>
            <a:off x="836518" y="1378624"/>
            <a:ext cx="7421878" cy="398570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Conflict of Interest / Conflict of Commitment in Research:</a:t>
            </a:r>
          </a:p>
          <a:p>
            <a:pPr hangingPunct="0"/>
            <a:r>
              <a:rPr lang="en-US" sz="1100" dirty="0">
                <a:latin typeface="Book Antiqua" panose="02040602050305030304" pitchFamily="18" charset="0"/>
              </a:rPr>
              <a:t>The primary purpose of this audit was to assess the adequacy of internal controls over research-related conflict of interest (COI) and conflict of commitment (</a:t>
            </a:r>
            <a:r>
              <a:rPr lang="en-US" sz="1100" dirty="0" err="1">
                <a:latin typeface="Book Antiqua" panose="02040602050305030304" pitchFamily="18" charset="0"/>
              </a:rPr>
              <a:t>COC</a:t>
            </a:r>
            <a:r>
              <a:rPr lang="en-US" sz="1100" dirty="0">
                <a:latin typeface="Book Antiqua" panose="02040602050305030304" pitchFamily="18" charset="0"/>
              </a:rPr>
              <a:t>) management processes, as well as overall compliance with related University policies and procedures. The objectives of our audit were to determine whether:</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COI disclosures were submitted in accordance with policy requirements and campus processes for federally funded sponsored research and industry sponsored research.</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department has implemented methodologies to minimize the risk of inaccurate disclosures, including controls such as:</a:t>
            </a:r>
          </a:p>
          <a:p>
            <a:pPr marL="628650" lvl="1" indent="-171450" hangingPunct="0">
              <a:buFont typeface="Courier New" panose="02070309020205020404" pitchFamily="49" charset="0"/>
              <a:buChar char="o"/>
            </a:pPr>
            <a:r>
              <a:rPr lang="en-US" sz="1100" dirty="0">
                <a:latin typeface="Book Antiqua" panose="02040602050305030304" pitchFamily="18" charset="0"/>
              </a:rPr>
              <a:t>The review process for positive COI disclosures</a:t>
            </a:r>
          </a:p>
          <a:p>
            <a:pPr marL="628650" lvl="1" indent="-171450" hangingPunct="0">
              <a:buFont typeface="Courier New" panose="02070309020205020404" pitchFamily="49" charset="0"/>
              <a:buChar char="o"/>
            </a:pPr>
            <a:r>
              <a:rPr lang="en-US" sz="1100" dirty="0">
                <a:latin typeface="Book Antiqua" panose="02040602050305030304" pitchFamily="18" charset="0"/>
              </a:rPr>
              <a:t>Comparative testing of </a:t>
            </a:r>
            <a:r>
              <a:rPr lang="en-US" sz="1100" dirty="0" err="1">
                <a:latin typeface="Book Antiqua" panose="02040602050305030304" pitchFamily="18" charset="0"/>
              </a:rPr>
              <a:t>COC</a:t>
            </a:r>
            <a:r>
              <a:rPr lang="en-US" sz="1100" dirty="0">
                <a:latin typeface="Book Antiqua" panose="02040602050305030304" pitchFamily="18" charset="0"/>
              </a:rPr>
              <a:t> and COI disclosure information</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err="1">
                <a:latin typeface="Book Antiqua" panose="02040602050305030304" pitchFamily="18" charset="0"/>
              </a:rPr>
              <a:t>COC</a:t>
            </a:r>
            <a:r>
              <a:rPr lang="en-US" sz="1100" dirty="0">
                <a:latin typeface="Book Antiqua" panose="02040602050305030304" pitchFamily="18" charset="0"/>
              </a:rPr>
              <a:t> disclosures in Research were monitored and submitted timely and before merits and promotions.</a:t>
            </a:r>
          </a:p>
          <a:p>
            <a:pPr hangingPunct="0"/>
            <a:endParaRPr lang="en-US" sz="1100" dirty="0">
              <a:solidFill>
                <a:srgbClr val="FF0000"/>
              </a:solidFill>
              <a:latin typeface="Book Antiqua" panose="02040602050305030304" pitchFamily="18" charset="0"/>
            </a:endParaRPr>
          </a:p>
          <a:p>
            <a:pPr hangingPunct="0"/>
            <a:r>
              <a:rPr lang="en-US" sz="1100" b="1" u="sng" dirty="0">
                <a:latin typeface="Book Antiqua" panose="02040602050305030304" pitchFamily="18" charset="0"/>
              </a:rPr>
              <a:t>Separation of Duties - Student Information Systems - Office of the Registrar:</a:t>
            </a:r>
          </a:p>
          <a:p>
            <a:pPr hangingPunct="0"/>
            <a:r>
              <a:rPr lang="en-US" sz="1100" dirty="0">
                <a:latin typeface="Book Antiqua" panose="02040602050305030304" pitchFamily="18" charset="0"/>
              </a:rPr>
              <a:t>The primary purpose of this audit was to assess the access management and separation of duties processes of two of the main student information systems: </a:t>
            </a:r>
            <a:r>
              <a:rPr lang="en-US" sz="1100" dirty="0" err="1">
                <a:latin typeface="Book Antiqua" panose="02040602050305030304" pitchFamily="18" charset="0"/>
              </a:rPr>
              <a:t>SREG</a:t>
            </a:r>
            <a:r>
              <a:rPr lang="en-US" sz="1100" dirty="0">
                <a:latin typeface="Book Antiqua" panose="02040602050305030304" pitchFamily="18" charset="0"/>
              </a:rPr>
              <a:t> and STAR. In particular, we reviewed the:</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Access authorization process</a:t>
            </a:r>
          </a:p>
          <a:p>
            <a:pPr marL="171450" indent="-171450" hangingPunct="0">
              <a:buFont typeface="Arial" panose="020B0604020202020204" pitchFamily="34" charset="0"/>
              <a:buChar char="•"/>
            </a:pPr>
            <a:r>
              <a:rPr lang="en-US" sz="1100" dirty="0">
                <a:latin typeface="Book Antiqua" panose="02040602050305030304" pitchFamily="18" charset="0"/>
              </a:rPr>
              <a:t>Implementation and documentation of the separation of duties</a:t>
            </a:r>
          </a:p>
          <a:p>
            <a:pPr marL="171450" indent="-171450" hangingPunct="0">
              <a:buFont typeface="Arial" panose="020B0604020202020204" pitchFamily="34" charset="0"/>
              <a:buChar char="•"/>
            </a:pPr>
            <a:r>
              <a:rPr lang="en-US" sz="1100" dirty="0">
                <a:latin typeface="Book Antiqua" panose="02040602050305030304" pitchFamily="18" charset="0"/>
              </a:rPr>
              <a:t>Monitoring and reporting processes</a:t>
            </a:r>
            <a:endParaRPr lang="en-US" sz="1100" dirty="0">
              <a:solidFill>
                <a:srgbClr val="FF0000"/>
              </a:solidFill>
              <a:latin typeface="Book Antiqua" panose="02040602050305030304" pitchFamily="18" charset="0"/>
            </a:endParaRPr>
          </a:p>
          <a:p>
            <a:pPr fontAlgn="base" hangingPunct="0"/>
            <a:endParaRPr lang="en-US" sz="1100" dirty="0">
              <a:highlight>
                <a:srgbClr val="FFFF00"/>
              </a:highlight>
              <a:latin typeface="Book Antiqua" panose="02040602050305030304" pitchFamily="18" charset="0"/>
            </a:endParaRPr>
          </a:p>
        </p:txBody>
      </p:sp>
    </p:spTree>
    <p:extLst>
      <p:ext uri="{BB962C8B-B14F-4D97-AF65-F5344CB8AC3E}">
        <p14:creationId xmlns:p14="http://schemas.microsoft.com/office/powerpoint/2010/main" val="1098247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11</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4" name="Rectangle 3"/>
          <p:cNvSpPr/>
          <p:nvPr/>
        </p:nvSpPr>
        <p:spPr>
          <a:xfrm>
            <a:off x="836518" y="1378624"/>
            <a:ext cx="7421878" cy="38164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Faculty Housing:</a:t>
            </a:r>
          </a:p>
          <a:p>
            <a:pPr hangingPunct="0"/>
            <a:r>
              <a:rPr lang="en-US" sz="1100" dirty="0">
                <a:latin typeface="Book Antiqua" panose="02040602050305030304" pitchFamily="18" charset="0"/>
              </a:rPr>
              <a:t>The primary purpose of the audit was to evaluate whether roles, responsibilities, and processes have been formalized and communicated to help achieve Faculty Housing program goals at the University of California Santa Barbara (UCSB). The objectives of our audit were to determine whether:</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The Community Housing Authority (CHA) has clearly defined and documented roles and responsibilities over processes to manage the Faculty Housing Program.</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CHA and Academic Personnel (AP) have documented operating procedures to guarantee changes to the waitlist are adequately tracked, justified, and documented.</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CHA has implemented adequate controls over the sales notification process to ensure compliance with management documents, housing regulations, and guidance.</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Adequate Faculty Housing Program information and communication is made available to CHA board members and faculty members:</a:t>
            </a:r>
          </a:p>
          <a:p>
            <a:pPr marL="171450" indent="-171450" hangingPunct="0">
              <a:buFont typeface="Arial" panose="020B0604020202020204" pitchFamily="34" charset="0"/>
              <a:buChar char="•"/>
            </a:pPr>
            <a:endParaRPr lang="en-US" sz="1100" dirty="0">
              <a:latin typeface="Book Antiqua" panose="02040602050305030304" pitchFamily="18" charset="0"/>
            </a:endParaRPr>
          </a:p>
          <a:p>
            <a:pPr marL="628650" lvl="1" indent="-171450" hangingPunct="0">
              <a:buFont typeface="Courier New" panose="02070309020205020404" pitchFamily="49" charset="0"/>
              <a:buChar char="o"/>
            </a:pPr>
            <a:r>
              <a:rPr lang="en-US" sz="1100" dirty="0">
                <a:latin typeface="Book Antiqua" panose="02040602050305030304" pitchFamily="18" charset="0"/>
              </a:rPr>
              <a:t>CHA Board members receive consistent reports on the status of the Faculty Housing Program, including the status of the waitlist, sales and leasing statistics, development updates, compliance issues, and other relevant information.</a:t>
            </a:r>
          </a:p>
          <a:p>
            <a:pPr marL="628650" lvl="1" indent="-171450" hangingPunct="0">
              <a:buFont typeface="Courier New" panose="02070309020205020404" pitchFamily="49" charset="0"/>
              <a:buChar char="o"/>
            </a:pPr>
            <a:r>
              <a:rPr lang="en-US" sz="1100" dirty="0">
                <a:latin typeface="Book Antiqua" panose="02040602050305030304" pitchFamily="18" charset="0"/>
              </a:rPr>
              <a:t>CHA has published and provided comprehensive and transparent information about the Faculty Housing Program that could help set up expectations and minimize future misconceptions among faculty members</a:t>
            </a:r>
            <a:r>
              <a:rPr lang="en-US" sz="1100" dirty="0">
                <a:highlight>
                  <a:srgbClr val="FFFF00"/>
                </a:highlight>
                <a:latin typeface="Book Antiqua" panose="02040602050305030304" pitchFamily="18" charset="0"/>
              </a:rPr>
              <a:t>.</a:t>
            </a:r>
            <a:endParaRPr lang="en-US" sz="1100" dirty="0">
              <a:solidFill>
                <a:srgbClr val="FF0000"/>
              </a:solidFill>
              <a:highlight>
                <a:srgbClr val="FFFF00"/>
              </a:highlight>
              <a:latin typeface="Book Antiqua" panose="02040602050305030304" pitchFamily="18" charset="0"/>
            </a:endParaRPr>
          </a:p>
        </p:txBody>
      </p:sp>
    </p:spTree>
    <p:extLst>
      <p:ext uri="{BB962C8B-B14F-4D97-AF65-F5344CB8AC3E}">
        <p14:creationId xmlns:p14="http://schemas.microsoft.com/office/powerpoint/2010/main" val="1525662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12</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4" name="Rectangle 3"/>
          <p:cNvSpPr/>
          <p:nvPr/>
        </p:nvSpPr>
        <p:spPr>
          <a:xfrm>
            <a:off x="762000" y="1179522"/>
            <a:ext cx="7421878" cy="297004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fontAlgn="base" hangingPunct="0"/>
            <a:r>
              <a:rPr lang="en-US" sz="1100" b="1" u="sng" dirty="0">
                <a:latin typeface="Book Antiqua" panose="02040602050305030304" pitchFamily="18" charset="0"/>
              </a:rPr>
              <a:t>Research Cybersecurity (systemwide)</a:t>
            </a:r>
          </a:p>
          <a:p>
            <a:pPr fontAlgn="base" hangingPunct="0"/>
            <a:r>
              <a:rPr lang="en-US" sz="1100" dirty="0">
                <a:latin typeface="Book Antiqua" panose="02040602050305030304" pitchFamily="18" charset="0"/>
              </a:rPr>
              <a:t>The primary purpose of the audit was to identify and assess the effectiveness of institutional processes to identify, analyze, treat, and monitor cyber risks to sponsored research. This project is part of a systemwide audit coordinated by Ethics, Compliance, and Audit Services (</a:t>
            </a:r>
            <a:r>
              <a:rPr lang="en-US" sz="1100" dirty="0" err="1">
                <a:latin typeface="Book Antiqua" panose="02040602050305030304" pitchFamily="18" charset="0"/>
              </a:rPr>
              <a:t>ECAS</a:t>
            </a:r>
            <a:r>
              <a:rPr lang="en-US" sz="1100" dirty="0">
                <a:latin typeface="Book Antiqua" panose="02040602050305030304" pitchFamily="18" charset="0"/>
              </a:rPr>
              <a:t>) at the University of California Office of the President (</a:t>
            </a:r>
            <a:r>
              <a:rPr lang="en-US" sz="1100" dirty="0" err="1">
                <a:latin typeface="Book Antiqua" panose="02040602050305030304" pitchFamily="18" charset="0"/>
              </a:rPr>
              <a:t>UCOP</a:t>
            </a:r>
            <a:r>
              <a:rPr lang="en-US" sz="1100" dirty="0">
                <a:latin typeface="Book Antiqua" panose="02040602050305030304" pitchFamily="18" charset="0"/>
              </a:rPr>
              <a:t>).</a:t>
            </a:r>
          </a:p>
          <a:p>
            <a:pPr fontAlgn="base" hangingPunct="0"/>
            <a:r>
              <a:rPr lang="en-US" sz="1100" dirty="0">
                <a:latin typeface="Book Antiqua" panose="02040602050305030304" pitchFamily="18" charset="0"/>
              </a:rPr>
              <a:t>Specifically, the objectives were to:</a:t>
            </a:r>
          </a:p>
          <a:p>
            <a:pPr fontAlgn="base" hangingPunct="0"/>
            <a:endParaRPr lang="en-US" sz="1100" dirty="0">
              <a:latin typeface="Book Antiqua" panose="02040602050305030304" pitchFamily="18" charset="0"/>
            </a:endParaRPr>
          </a:p>
          <a:p>
            <a:pPr marL="171450" indent="-171450" fontAlgn="base" hangingPunct="0">
              <a:buFont typeface="Arial" panose="020B0604020202020204" pitchFamily="34" charset="0"/>
              <a:buChar char="•"/>
            </a:pPr>
            <a:r>
              <a:rPr lang="en-US" sz="1100" dirty="0">
                <a:latin typeface="Book Antiqua" panose="02040602050305030304" pitchFamily="18" charset="0"/>
              </a:rPr>
              <a:t>Determine if a cyber risk management framework has been documented and promulgated for research.</a:t>
            </a:r>
          </a:p>
          <a:p>
            <a:pPr marL="171450" indent="-171450" fontAlgn="base" hangingPunct="0">
              <a:buFont typeface="Arial" panose="020B0604020202020204" pitchFamily="34" charset="0"/>
              <a:buChar char="•"/>
            </a:pPr>
            <a:r>
              <a:rPr lang="en-US" sz="1100" dirty="0">
                <a:latin typeface="Book Antiqua" panose="02040602050305030304" pitchFamily="18" charset="0"/>
              </a:rPr>
              <a:t>Identify cyber risk identification, assessment, and treatment processes supporting the research.</a:t>
            </a:r>
          </a:p>
          <a:p>
            <a:pPr marL="171450" indent="-171450" fontAlgn="base" hangingPunct="0">
              <a:buFont typeface="Arial" panose="020B0604020202020204" pitchFamily="34" charset="0"/>
              <a:buChar char="•"/>
            </a:pPr>
            <a:r>
              <a:rPr lang="en-US" sz="1100" dirty="0">
                <a:latin typeface="Book Antiqua" panose="02040602050305030304" pitchFamily="18" charset="0"/>
              </a:rPr>
              <a:t>Assess cyber risk monitoring and reporting mechanisms for research.</a:t>
            </a:r>
          </a:p>
          <a:p>
            <a:pPr fontAlgn="base" hangingPunct="0"/>
            <a:endParaRPr lang="en-US" sz="1100" dirty="0">
              <a:latin typeface="Book Antiqua" panose="02040602050305030304" pitchFamily="18" charset="0"/>
            </a:endParaRPr>
          </a:p>
          <a:p>
            <a:pPr fontAlgn="base" hangingPunct="0"/>
            <a:r>
              <a:rPr lang="en-US" sz="1100" u="sng" dirty="0">
                <a:latin typeface="Book Antiqua" panose="02040602050305030304" pitchFamily="18" charset="0"/>
              </a:rPr>
              <a:t> IT </a:t>
            </a:r>
            <a:r>
              <a:rPr lang="en-US" sz="1100" b="1" u="sng" dirty="0">
                <a:latin typeface="Book Antiqua" panose="02040602050305030304" pitchFamily="18" charset="0"/>
              </a:rPr>
              <a:t>Legacy Systems Security</a:t>
            </a:r>
          </a:p>
          <a:p>
            <a:pPr fontAlgn="base" hangingPunct="0"/>
            <a:r>
              <a:rPr lang="en-US" sz="1100" dirty="0">
                <a:latin typeface="Book Antiqua" panose="02040602050305030304" pitchFamily="18" charset="0"/>
              </a:rPr>
              <a:t>The primary purpose of the advisory was to assess selected security controls of two outdated computer systems and the initiatives of the University of California, Santa Barbara (UCSB) to keep both systems in overall compliance with critical security requirements defined by the University of California (UC) Policy </a:t>
            </a:r>
            <a:r>
              <a:rPr lang="en-US" sz="1100" dirty="0" err="1">
                <a:latin typeface="Book Antiqua" panose="02040602050305030304" pitchFamily="18" charset="0"/>
              </a:rPr>
              <a:t>BFB</a:t>
            </a:r>
            <a:r>
              <a:rPr lang="en-US" sz="1100" dirty="0">
                <a:latin typeface="Book Antiqua" panose="02040602050305030304" pitchFamily="18" charset="0"/>
              </a:rPr>
              <a:t> IS-3, Electronic Information Security (UC Policy IS-3). The computer systems selected were the campus Data Warehouse and Billing Accounts Receivables Collections (BARC).</a:t>
            </a:r>
          </a:p>
          <a:p>
            <a:pPr fontAlgn="base" hangingPunct="0"/>
            <a:endParaRPr lang="en-US" sz="1100" dirty="0">
              <a:latin typeface="Book Antiqua" panose="02040602050305030304" pitchFamily="18" charset="0"/>
            </a:endParaRPr>
          </a:p>
        </p:txBody>
      </p:sp>
    </p:spTree>
    <p:extLst>
      <p:ext uri="{BB962C8B-B14F-4D97-AF65-F5344CB8AC3E}">
        <p14:creationId xmlns:p14="http://schemas.microsoft.com/office/powerpoint/2010/main" val="1169974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13</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4" name="Rectangle 3"/>
          <p:cNvSpPr/>
          <p:nvPr/>
        </p:nvSpPr>
        <p:spPr>
          <a:xfrm>
            <a:off x="836518" y="1378624"/>
            <a:ext cx="7421878" cy="517064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fontAlgn="base" hangingPunct="0"/>
            <a:r>
              <a:rPr lang="en-US" sz="1100" b="1" u="sng" dirty="0">
                <a:latin typeface="Book Antiqua" panose="02040602050305030304" pitchFamily="18" charset="0"/>
              </a:rPr>
              <a:t> Gift Cards</a:t>
            </a:r>
          </a:p>
          <a:p>
            <a:pPr fontAlgn="base" hangingPunct="0"/>
            <a:r>
              <a:rPr lang="en-US" sz="1100" dirty="0">
                <a:latin typeface="Book Antiqua" panose="02040602050305030304" pitchFamily="18" charset="0"/>
              </a:rPr>
              <a:t>The primary purpose of this audit was to quantify the gift card expenses on campus, assess the adequacy of guidance and internal controls over gift card processes, and the overall compliance with related University policies and procedures.</a:t>
            </a:r>
          </a:p>
          <a:p>
            <a:pPr fontAlgn="base" hangingPunct="0"/>
            <a:endParaRPr lang="en-US" sz="1100" dirty="0">
              <a:latin typeface="Book Antiqua" panose="02040602050305030304" pitchFamily="18" charset="0"/>
            </a:endParaRPr>
          </a:p>
          <a:p>
            <a:pPr fontAlgn="base" hangingPunct="0"/>
            <a:r>
              <a:rPr lang="en-US" sz="1100" dirty="0">
                <a:latin typeface="Book Antiqua" panose="02040602050305030304" pitchFamily="18" charset="0"/>
              </a:rPr>
              <a:t>The objectives of our audit were to determine whether:</a:t>
            </a:r>
          </a:p>
          <a:p>
            <a:pPr marL="171450" indent="-171450" fontAlgn="base" hangingPunct="0">
              <a:buFont typeface="Arial" panose="020B0604020202020204" pitchFamily="34" charset="0"/>
              <a:buChar char="•"/>
            </a:pPr>
            <a:r>
              <a:rPr lang="en-US" sz="1100" dirty="0">
                <a:latin typeface="Book Antiqua" panose="02040602050305030304" pitchFamily="18" charset="0"/>
              </a:rPr>
              <a:t>Reporting capabilities provide the stakeholders with an overview of gift card expenses on campus.</a:t>
            </a:r>
          </a:p>
          <a:p>
            <a:pPr marL="171450" indent="-171450" fontAlgn="base" hangingPunct="0">
              <a:buFont typeface="Arial" panose="020B0604020202020204" pitchFamily="34" charset="0"/>
              <a:buChar char="•"/>
            </a:pPr>
            <a:r>
              <a:rPr lang="en-US" sz="1100" dirty="0">
                <a:latin typeface="Book Antiqua" panose="02040602050305030304" pitchFamily="18" charset="0"/>
              </a:rPr>
              <a:t>Gift card processes are governed by an adequate level of campus-wide guidance.</a:t>
            </a:r>
          </a:p>
          <a:p>
            <a:pPr marL="171450" indent="-171450" fontAlgn="base" hangingPunct="0">
              <a:buFont typeface="Arial" panose="020B0604020202020204" pitchFamily="34" charset="0"/>
              <a:buChar char="•"/>
            </a:pPr>
            <a:r>
              <a:rPr lang="en-US" sz="1100" dirty="0">
                <a:latin typeface="Book Antiqua" panose="02040602050305030304" pitchFamily="18" charset="0"/>
              </a:rPr>
              <a:t>Internal controls are implemented to ensure gift card transactions are compliant with the applicable policies and procedures, particularly in terms of:</a:t>
            </a:r>
          </a:p>
          <a:p>
            <a:pPr marL="628650" lvl="1" indent="-171450" fontAlgn="base" hangingPunct="0">
              <a:buFont typeface="Courier New" panose="02070309020205020404" pitchFamily="49" charset="0"/>
              <a:buChar char="o"/>
            </a:pPr>
            <a:r>
              <a:rPr lang="en-US" sz="1100" dirty="0">
                <a:latin typeface="Book Antiqua" panose="02040602050305030304" pitchFamily="18" charset="0"/>
              </a:rPr>
              <a:t>Transaction approvals</a:t>
            </a:r>
          </a:p>
          <a:p>
            <a:pPr marL="628650" lvl="1" indent="-171450" fontAlgn="base" hangingPunct="0">
              <a:buFont typeface="Courier New" panose="02070309020205020404" pitchFamily="49" charset="0"/>
              <a:buChar char="o"/>
            </a:pPr>
            <a:r>
              <a:rPr lang="en-US" sz="1100" dirty="0">
                <a:latin typeface="Book Antiqua" panose="02040602050305030304" pitchFamily="18" charset="0"/>
              </a:rPr>
              <a:t>Storage practices</a:t>
            </a:r>
          </a:p>
          <a:p>
            <a:pPr marL="628650" lvl="1" indent="-171450" fontAlgn="base" hangingPunct="0">
              <a:buFont typeface="Courier New" panose="02070309020205020404" pitchFamily="49" charset="0"/>
              <a:buChar char="o"/>
            </a:pPr>
            <a:r>
              <a:rPr lang="en-US" sz="1100" dirty="0">
                <a:latin typeface="Book Antiqua" panose="02040602050305030304" pitchFamily="18" charset="0"/>
              </a:rPr>
              <a:t>Distribution practices</a:t>
            </a:r>
          </a:p>
          <a:p>
            <a:pPr marL="628650" lvl="1" indent="-171450" fontAlgn="base" hangingPunct="0">
              <a:buFont typeface="Courier New" panose="02070309020205020404" pitchFamily="49" charset="0"/>
              <a:buChar char="o"/>
            </a:pPr>
            <a:r>
              <a:rPr lang="en-US" sz="1100" dirty="0">
                <a:latin typeface="Book Antiqua" panose="02040602050305030304" pitchFamily="18" charset="0"/>
              </a:rPr>
              <a:t>Tracking</a:t>
            </a:r>
          </a:p>
          <a:p>
            <a:pPr marL="628650" lvl="1" indent="-171450" fontAlgn="base" hangingPunct="0">
              <a:buFont typeface="Courier New" panose="02070309020205020404" pitchFamily="49" charset="0"/>
              <a:buChar char="o"/>
            </a:pPr>
            <a:r>
              <a:rPr lang="en-US" sz="1100" dirty="0">
                <a:latin typeface="Book Antiqua" panose="02040602050305030304" pitchFamily="18" charset="0"/>
              </a:rPr>
              <a:t>Accounting treatment</a:t>
            </a:r>
          </a:p>
          <a:p>
            <a:pPr fontAlgn="base" hangingPunct="0"/>
            <a:r>
              <a:rPr lang="en-US" sz="1100" b="1" u="sng" dirty="0">
                <a:solidFill>
                  <a:schemeClr val="tx1"/>
                </a:solidFill>
                <a:latin typeface="Book Antiqua" panose="02040602050305030304" pitchFamily="18" charset="0"/>
              </a:rPr>
              <a:t> </a:t>
            </a:r>
          </a:p>
          <a:p>
            <a:pPr fontAlgn="base" hangingPunct="0"/>
            <a:r>
              <a:rPr lang="en-US" sz="1100" b="1" u="sng" dirty="0">
                <a:solidFill>
                  <a:schemeClr val="tx1"/>
                </a:solidFill>
                <a:latin typeface="Book Antiqua" panose="02040602050305030304" pitchFamily="18" charset="0"/>
              </a:rPr>
              <a:t>Bias Incidents Collection and Reporting</a:t>
            </a:r>
          </a:p>
          <a:p>
            <a:pPr fontAlgn="base" hangingPunct="0"/>
            <a:r>
              <a:rPr lang="en-US" sz="1100" dirty="0">
                <a:solidFill>
                  <a:schemeClr val="tx1"/>
                </a:solidFill>
                <a:latin typeface="Book Antiqua" panose="02040602050305030304" pitchFamily="18" charset="0"/>
              </a:rPr>
              <a:t>The primary purpose of this advisory was to determine whether campus entities collecting bias incidents have implemented adequate practices and controls to provide assurance of the accuracy of the numbers of bias incidents reported in the annual Diversity, Equity, and Inclusion (DEI) report sent to the University of California Office of the President (</a:t>
            </a:r>
            <a:r>
              <a:rPr lang="en-US" sz="1100" dirty="0" err="1">
                <a:solidFill>
                  <a:schemeClr val="tx1"/>
                </a:solidFill>
                <a:latin typeface="Book Antiqua" panose="02040602050305030304" pitchFamily="18" charset="0"/>
              </a:rPr>
              <a:t>UCOP</a:t>
            </a:r>
            <a:r>
              <a:rPr lang="en-US" sz="1100" dirty="0">
                <a:solidFill>
                  <a:schemeClr val="tx1"/>
                </a:solidFill>
                <a:latin typeface="Book Antiqua" panose="02040602050305030304" pitchFamily="18" charset="0"/>
              </a:rPr>
              <a:t>). The objectives of this advisory were to identify whether the bias incident collection and reporting process has:</a:t>
            </a:r>
          </a:p>
          <a:p>
            <a:pPr fontAlgn="base" hangingPunct="0"/>
            <a:endParaRPr lang="en-US" sz="1100" dirty="0">
              <a:solidFill>
                <a:schemeClr val="tx1"/>
              </a:solidFill>
              <a:latin typeface="Book Antiqua" panose="02040602050305030304" pitchFamily="18" charset="0"/>
            </a:endParaRPr>
          </a:p>
          <a:p>
            <a:pPr marL="171450" indent="-171450" fontAlgn="base" hangingPunct="0">
              <a:buFont typeface="Arial" panose="020B0604020202020204" pitchFamily="34" charset="0"/>
              <a:buChar char="•"/>
            </a:pPr>
            <a:r>
              <a:rPr lang="en-US" sz="1100" dirty="0">
                <a:solidFill>
                  <a:schemeClr val="tx1"/>
                </a:solidFill>
                <a:latin typeface="Book Antiqua" panose="02040602050305030304" pitchFamily="18" charset="0"/>
              </a:rPr>
              <a:t>An adequate governance to identify roles and responsibilities that help with the coordination among all entities collecting bias incidents.</a:t>
            </a:r>
          </a:p>
          <a:p>
            <a:pPr marL="171450" indent="-171450" fontAlgn="base" hangingPunct="0">
              <a:buFont typeface="Arial" panose="020B0604020202020204" pitchFamily="34" charset="0"/>
              <a:buChar char="•"/>
            </a:pPr>
            <a:r>
              <a:rPr lang="en-US" sz="1100" dirty="0">
                <a:solidFill>
                  <a:schemeClr val="tx1"/>
                </a:solidFill>
                <a:latin typeface="Book Antiqua" panose="02040602050305030304" pitchFamily="18" charset="0"/>
              </a:rPr>
              <a:t>Common policies and guidance to standardize the identification and classification of bias incidents.</a:t>
            </a:r>
          </a:p>
          <a:p>
            <a:pPr marL="171450" indent="-171450" fontAlgn="base" hangingPunct="0">
              <a:buFont typeface="Arial" panose="020B0604020202020204" pitchFamily="34" charset="0"/>
              <a:buChar char="•"/>
            </a:pPr>
            <a:r>
              <a:rPr lang="en-US" sz="1100" dirty="0">
                <a:solidFill>
                  <a:schemeClr val="tx1"/>
                </a:solidFill>
                <a:latin typeface="Book Antiqua" panose="02040602050305030304" pitchFamily="18" charset="0"/>
              </a:rPr>
              <a:t>Documented procedures over processes to identify, refer, and report bias incidents to reduce the risks of bias incidents being omitted or double counted.</a:t>
            </a:r>
          </a:p>
          <a:p>
            <a:pPr marL="171450" indent="-171450" fontAlgn="base" hangingPunct="0">
              <a:buFont typeface="Arial" panose="020B0604020202020204" pitchFamily="34" charset="0"/>
              <a:buChar char="•"/>
            </a:pPr>
            <a:r>
              <a:rPr lang="en-US" sz="1100" dirty="0">
                <a:solidFill>
                  <a:schemeClr val="tx1"/>
                </a:solidFill>
                <a:latin typeface="Book Antiqua" panose="02040602050305030304" pitchFamily="18" charset="0"/>
              </a:rPr>
              <a:t>Consistent and well-known computer systems and data sets to facilitate data reporting to the Ethics and Compliance Investigator and/or other campus entities.</a:t>
            </a:r>
          </a:p>
        </p:txBody>
      </p:sp>
    </p:spTree>
    <p:extLst>
      <p:ext uri="{BB962C8B-B14F-4D97-AF65-F5344CB8AC3E}">
        <p14:creationId xmlns:p14="http://schemas.microsoft.com/office/powerpoint/2010/main" val="840161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482" y="152399"/>
            <a:ext cx="7704667" cy="914399"/>
          </a:xfrm>
        </p:spPr>
        <p:txBody>
          <a:bodyPr>
            <a:noAutofit/>
          </a:bodyPr>
          <a:lstStyle/>
          <a:p>
            <a:pPr algn="ctr"/>
            <a:r>
              <a:rPr lang="en-US" sz="2800" b="1" u="sng" dirty="0">
                <a:latin typeface="Baskerville Old Face" panose="02020602080505020303" pitchFamily="18" charset="0"/>
              </a:rPr>
              <a:t>Summary of Significant Activities –</a:t>
            </a:r>
            <a:br>
              <a:rPr lang="en-US" sz="2800" b="1" u="sng" dirty="0">
                <a:latin typeface="Baskerville Old Face" panose="02020602080505020303" pitchFamily="18" charset="0"/>
              </a:rPr>
            </a:br>
            <a:r>
              <a:rPr lang="en-US" sz="2800" b="1" u="sng" dirty="0">
                <a:latin typeface="Baskerville Old Face" panose="02020602080505020303" pitchFamily="18" charset="0"/>
              </a:rPr>
              <a:t> External Audit Coordination</a:t>
            </a:r>
          </a:p>
        </p:txBody>
      </p:sp>
      <p:sp>
        <p:nvSpPr>
          <p:cNvPr id="3" name="Content Placeholder 2"/>
          <p:cNvSpPr>
            <a:spLocks noGrp="1"/>
          </p:cNvSpPr>
          <p:nvPr>
            <p:ph idx="1"/>
          </p:nvPr>
        </p:nvSpPr>
        <p:spPr>
          <a:xfrm>
            <a:off x="719667" y="1143001"/>
            <a:ext cx="7509934" cy="2133600"/>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a:buFont typeface="Arial" panose="020B0604020202020204" pitchFamily="34" charset="0"/>
              <a:buChar char="•"/>
            </a:pPr>
            <a:r>
              <a:rPr lang="en-US" sz="1200" dirty="0">
                <a:solidFill>
                  <a:schemeClr val="tx1"/>
                </a:solidFill>
                <a:effectLst/>
                <a:latin typeface="Book Antiqua" panose="02040602050305030304" pitchFamily="18" charset="0"/>
              </a:rPr>
              <a:t>Through the efforts of our External Audit Coordinator we have fostered a professional and consistent process for responding to requests for external audits (generally from extramural funding agencies), coaching and coordinating UCSB personnel, and ensuring an appropriate flow of information throughout the entire external audit process.</a:t>
            </a:r>
          </a:p>
          <a:p>
            <a:pPr lvl="0">
              <a:buFont typeface="Arial" panose="020B0604020202020204" pitchFamily="34" charset="0"/>
              <a:buChar char="•"/>
            </a:pPr>
            <a:r>
              <a:rPr lang="en-US" sz="1200" dirty="0">
                <a:solidFill>
                  <a:schemeClr val="tx1"/>
                </a:solidFill>
                <a:effectLst/>
                <a:latin typeface="Book Antiqua" panose="02040602050305030304" pitchFamily="18" charset="0"/>
              </a:rPr>
              <a:t>Audit and Advisory external audit coordination continues to be a valuable resource for the UCSB community as demonstrated by:</a:t>
            </a:r>
          </a:p>
          <a:p>
            <a:pPr lvl="1">
              <a:buFont typeface="Arial" panose="020B0604020202020204" pitchFamily="34" charset="0"/>
              <a:buChar char="•"/>
            </a:pPr>
            <a:r>
              <a:rPr lang="en-US" sz="1200" dirty="0">
                <a:solidFill>
                  <a:schemeClr val="tx1"/>
                </a:solidFill>
                <a:effectLst/>
                <a:latin typeface="Book Antiqua" panose="02040602050305030304" pitchFamily="18" charset="0"/>
              </a:rPr>
              <a:t>Information and guidance conveyed to the campus community through ongoing conversations with research administrators, principal investigators and business officers.</a:t>
            </a:r>
          </a:p>
          <a:p>
            <a:pPr lvl="1">
              <a:buFont typeface="Arial" panose="020B0604020202020204" pitchFamily="34" charset="0"/>
              <a:buChar char="•"/>
            </a:pPr>
            <a:r>
              <a:rPr lang="en-US" sz="1200" dirty="0">
                <a:solidFill>
                  <a:schemeClr val="tx1"/>
                </a:solidFill>
                <a:effectLst/>
                <a:latin typeface="Book Antiqua" panose="02040602050305030304" pitchFamily="18" charset="0"/>
              </a:rPr>
              <a:t>Strong partnerships with Office of Research and Contracts and Grants Accounting. </a:t>
            </a:r>
          </a:p>
          <a:p>
            <a:pPr lvl="1">
              <a:buFont typeface="Arial" panose="020B0604020202020204" pitchFamily="34" charset="0"/>
              <a:buChar char="•"/>
            </a:pPr>
            <a:r>
              <a:rPr lang="en-US" sz="1200" dirty="0">
                <a:solidFill>
                  <a:schemeClr val="tx1"/>
                </a:solidFill>
                <a:effectLst/>
                <a:latin typeface="Book Antiqua" panose="02040602050305030304" pitchFamily="18" charset="0"/>
              </a:rPr>
              <a:t>Consulting with other UC campuses on external auditor coordination activities.</a:t>
            </a:r>
          </a:p>
          <a:p>
            <a:pPr marL="0" indent="0">
              <a:buNone/>
            </a:pPr>
            <a:endParaRPr lang="en-US" sz="1200" dirty="0">
              <a:latin typeface="Book Antiqua" panose="02040602050305030304" pitchFamily="18" charset="0"/>
            </a:endParaRPr>
          </a:p>
        </p:txBody>
      </p:sp>
      <p:sp>
        <p:nvSpPr>
          <p:cNvPr id="7" name="Slide Number Placeholder 6"/>
          <p:cNvSpPr>
            <a:spLocks noGrp="1"/>
          </p:cNvSpPr>
          <p:nvPr>
            <p:ph type="sldNum" sz="quarter" idx="12"/>
          </p:nvPr>
        </p:nvSpPr>
        <p:spPr>
          <a:xfrm>
            <a:off x="3957900" y="6492875"/>
            <a:ext cx="427833" cy="365125"/>
          </a:xfrm>
        </p:spPr>
        <p:txBody>
          <a:bodyPr/>
          <a:lstStyle/>
          <a:p>
            <a:fld id="{D18737D0-1F07-487A-BC82-FDF5B924E95B}" type="slidenum">
              <a:rPr lang="en-US" b="1" smtClean="0">
                <a:solidFill>
                  <a:schemeClr val="tx1"/>
                </a:solidFill>
              </a:rPr>
              <a:pPr/>
              <a:t>14</a:t>
            </a:fld>
            <a:endParaRPr lang="en-US" b="1" dirty="0">
              <a:solidFill>
                <a:schemeClr val="tx1"/>
              </a:solidFill>
            </a:endParaRPr>
          </a:p>
        </p:txBody>
      </p:sp>
      <p:sp>
        <p:nvSpPr>
          <p:cNvPr id="5" name="Rectangle 4"/>
          <p:cNvSpPr/>
          <p:nvPr/>
        </p:nvSpPr>
        <p:spPr>
          <a:xfrm>
            <a:off x="69170" y="6557918"/>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graphicFrame>
        <p:nvGraphicFramePr>
          <p:cNvPr id="4" name="Table 3"/>
          <p:cNvGraphicFramePr>
            <a:graphicFrameLocks noGrp="1"/>
          </p:cNvGraphicFramePr>
          <p:nvPr>
            <p:extLst>
              <p:ext uri="{D42A27DB-BD31-4B8C-83A1-F6EECF244321}">
                <p14:modId xmlns:p14="http://schemas.microsoft.com/office/powerpoint/2010/main" val="1013019617"/>
              </p:ext>
            </p:extLst>
          </p:nvPr>
        </p:nvGraphicFramePr>
        <p:xfrm>
          <a:off x="389129" y="3352800"/>
          <a:ext cx="8077199" cy="3243880"/>
        </p:xfrm>
        <a:graphic>
          <a:graphicData uri="http://schemas.openxmlformats.org/drawingml/2006/table">
            <a:tbl>
              <a:tblPr>
                <a:tableStyleId>{21E4AEA4-8DFA-4A89-87EB-49C32662AFE0}</a:tableStyleId>
              </a:tblPr>
              <a:tblGrid>
                <a:gridCol w="3490518">
                  <a:extLst>
                    <a:ext uri="{9D8B030D-6E8A-4147-A177-3AD203B41FA5}">
                      <a16:colId xmlns:a16="http://schemas.microsoft.com/office/drawing/2014/main" val="2957683193"/>
                    </a:ext>
                  </a:extLst>
                </a:gridCol>
                <a:gridCol w="1676400">
                  <a:extLst>
                    <a:ext uri="{9D8B030D-6E8A-4147-A177-3AD203B41FA5}">
                      <a16:colId xmlns:a16="http://schemas.microsoft.com/office/drawing/2014/main" val="762445645"/>
                    </a:ext>
                  </a:extLst>
                </a:gridCol>
                <a:gridCol w="1981200">
                  <a:extLst>
                    <a:ext uri="{9D8B030D-6E8A-4147-A177-3AD203B41FA5}">
                      <a16:colId xmlns:a16="http://schemas.microsoft.com/office/drawing/2014/main" val="3721430525"/>
                    </a:ext>
                  </a:extLst>
                </a:gridCol>
                <a:gridCol w="929081">
                  <a:extLst>
                    <a:ext uri="{9D8B030D-6E8A-4147-A177-3AD203B41FA5}">
                      <a16:colId xmlns:a16="http://schemas.microsoft.com/office/drawing/2014/main" val="2043576952"/>
                    </a:ext>
                  </a:extLst>
                </a:gridCol>
              </a:tblGrid>
              <a:tr h="355203">
                <a:tc>
                  <a:txBody>
                    <a:bodyPr/>
                    <a:lstStyle/>
                    <a:p>
                      <a:pPr marL="0" marR="0" algn="ctr">
                        <a:lnSpc>
                          <a:spcPct val="115000"/>
                        </a:lnSpc>
                      </a:pPr>
                      <a:r>
                        <a:rPr lang="en-US" sz="1000" dirty="0">
                          <a:effectLst/>
                        </a:rPr>
                        <a:t> Entity Audited/Under Review</a:t>
                      </a:r>
                      <a:endParaRPr lang="en-US" sz="1100" dirty="0">
                        <a:effectLst/>
                      </a:endParaRPr>
                    </a:p>
                  </a:txBody>
                  <a:tcPr marL="66708" marR="66708" marT="0" marB="0" anchor="ctr"/>
                </a:tc>
                <a:tc>
                  <a:txBody>
                    <a:bodyPr/>
                    <a:lstStyle/>
                    <a:p>
                      <a:pPr marL="0" marR="0" algn="ctr">
                        <a:lnSpc>
                          <a:spcPct val="115000"/>
                        </a:lnSpc>
                      </a:pPr>
                      <a:r>
                        <a:rPr lang="en-US" sz="1000" dirty="0">
                          <a:effectLst/>
                        </a:rPr>
                        <a:t>Period Covered</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ctr">
                        <a:lnSpc>
                          <a:spcPct val="115000"/>
                        </a:lnSpc>
                      </a:pPr>
                      <a:r>
                        <a:rPr lang="en-US" sz="1000" dirty="0">
                          <a:effectLst/>
                        </a:rPr>
                        <a:t>Audit</a:t>
                      </a:r>
                      <a:r>
                        <a:rPr lang="en-US" sz="1000" baseline="0" dirty="0">
                          <a:effectLst/>
                        </a:rPr>
                        <a:t> Firm</a:t>
                      </a:r>
                      <a:r>
                        <a:rPr lang="en-US" sz="1000" dirty="0">
                          <a:effectLst/>
                        </a:rPr>
                        <a:t> </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ctr">
                        <a:lnSpc>
                          <a:spcPct val="115000"/>
                        </a:lnSpc>
                      </a:pPr>
                      <a:r>
                        <a:rPr lang="en-US" sz="1000" dirty="0">
                          <a:effectLst/>
                        </a:rPr>
                        <a:t>Audit Status</a:t>
                      </a:r>
                      <a:endParaRPr lang="en-US" sz="1100" dirty="0">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2579198524"/>
                  </a:ext>
                </a:extLst>
              </a:tr>
              <a:tr h="221614">
                <a:tc>
                  <a:txBody>
                    <a:bodyPr/>
                    <a:lstStyle/>
                    <a:p>
                      <a:pPr marL="0" marR="0" algn="l" fontAlgn="base">
                        <a:lnSpc>
                          <a:spcPct val="100000"/>
                        </a:lnSpc>
                        <a:spcBef>
                          <a:spcPts val="0"/>
                        </a:spcBef>
                        <a:spcAft>
                          <a:spcPts val="0"/>
                        </a:spcAft>
                      </a:pPr>
                      <a:r>
                        <a:rPr lang="en-US" sz="1000" kern="1200" dirty="0">
                          <a:effectLst/>
                        </a:rPr>
                        <a:t>Alumni Association</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2023</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a:effectLst/>
                        </a:rPr>
                        <a:t>Melissa Petersen &amp; Company</a:t>
                      </a:r>
                      <a:endParaRPr lang="en-US" sz="110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289758317"/>
                  </a:ext>
                </a:extLst>
              </a:tr>
              <a:tr h="216306">
                <a:tc>
                  <a:txBody>
                    <a:bodyPr/>
                    <a:lstStyle/>
                    <a:p>
                      <a:pPr marL="0" marR="0" algn="l" fontAlgn="base">
                        <a:lnSpc>
                          <a:spcPct val="100000"/>
                        </a:lnSpc>
                        <a:spcBef>
                          <a:spcPts val="0"/>
                        </a:spcBef>
                        <a:spcAft>
                          <a:spcPts val="0"/>
                        </a:spcAft>
                      </a:pPr>
                      <a:r>
                        <a:rPr lang="en-US" sz="1000" kern="1200" dirty="0">
                          <a:effectLst/>
                        </a:rPr>
                        <a:t>Associated Students**</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2023</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effectLst/>
                        </a:rPr>
                        <a:t>Vasquez &amp; Company, LLP</a:t>
                      </a: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Incomplete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171558481"/>
                  </a:ext>
                </a:extLst>
              </a:tr>
              <a:tr h="216306">
                <a:tc>
                  <a:txBody>
                    <a:bodyPr/>
                    <a:lstStyle/>
                    <a:p>
                      <a:pPr marL="0" marR="0" algn="l" fontAlgn="base">
                        <a:lnSpc>
                          <a:spcPct val="100000"/>
                        </a:lnSpc>
                        <a:spcBef>
                          <a:spcPts val="0"/>
                        </a:spcBef>
                        <a:spcAft>
                          <a:spcPts val="0"/>
                        </a:spcAft>
                      </a:pPr>
                      <a:r>
                        <a:rPr lang="en-US" sz="1000" kern="1200" dirty="0">
                          <a:effectLst/>
                        </a:rPr>
                        <a:t>Intercollegiate Athletics</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2023</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effectLst/>
                        </a:rPr>
                        <a:t>Vasquez &amp; Company, LLP</a:t>
                      </a: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506333492"/>
                  </a:ext>
                </a:extLst>
              </a:tr>
              <a:tr h="216306">
                <a:tc>
                  <a:txBody>
                    <a:bodyPr/>
                    <a:lstStyle/>
                    <a:p>
                      <a:pPr marL="0" marR="0" algn="l" fontAlgn="base">
                        <a:lnSpc>
                          <a:spcPct val="100000"/>
                        </a:lnSpc>
                        <a:spcBef>
                          <a:spcPts val="0"/>
                        </a:spcBef>
                        <a:spcAft>
                          <a:spcPts val="0"/>
                        </a:spcAft>
                      </a:pPr>
                      <a:r>
                        <a:rPr lang="en-US" sz="1000" kern="1200" dirty="0" err="1">
                          <a:effectLst/>
                        </a:rPr>
                        <a:t>Orfalea</a:t>
                      </a:r>
                      <a:r>
                        <a:rPr lang="en-US" sz="1000" kern="1200" dirty="0">
                          <a:effectLst/>
                        </a:rPr>
                        <a:t> Family Children's Center</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2023</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err="1">
                          <a:effectLst/>
                        </a:rPr>
                        <a:t>Vansin</a:t>
                      </a:r>
                      <a:r>
                        <a:rPr lang="en-US" sz="1000" dirty="0">
                          <a:effectLst/>
                        </a:rPr>
                        <a:t>, </a:t>
                      </a:r>
                      <a:r>
                        <a:rPr lang="en-US" sz="1000" dirty="0" err="1">
                          <a:effectLst/>
                        </a:rPr>
                        <a:t>Heyn</a:t>
                      </a:r>
                      <a:r>
                        <a:rPr lang="en-US" sz="1000" dirty="0">
                          <a:effectLst/>
                        </a:rPr>
                        <a:t> &amp; Company </a:t>
                      </a: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2684869072"/>
                  </a:ext>
                </a:extLst>
              </a:tr>
              <a:tr h="216306">
                <a:tc>
                  <a:txBody>
                    <a:bodyPr/>
                    <a:lstStyle/>
                    <a:p>
                      <a:pPr marL="0" marR="0" algn="l" fontAlgn="base">
                        <a:lnSpc>
                          <a:spcPct val="100000"/>
                        </a:lnSpc>
                        <a:spcBef>
                          <a:spcPts val="0"/>
                        </a:spcBef>
                        <a:spcAft>
                          <a:spcPts val="0"/>
                        </a:spcAft>
                      </a:pPr>
                      <a:r>
                        <a:rPr lang="en-US" sz="1000" kern="1200">
                          <a:effectLst/>
                        </a:rPr>
                        <a:t>UCSB Foundation</a:t>
                      </a:r>
                      <a:endParaRPr lang="en-US" sz="110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2023</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effectLst/>
                        </a:rPr>
                        <a:t>PwC</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277341587"/>
                  </a:ext>
                </a:extLst>
              </a:tr>
              <a:tr h="216306">
                <a:tc>
                  <a:txBody>
                    <a:bodyPr/>
                    <a:lstStyle/>
                    <a:p>
                      <a:pPr marL="0" marR="0" algn="l" fontAlgn="base">
                        <a:lnSpc>
                          <a:spcPct val="100000"/>
                        </a:lnSpc>
                        <a:spcBef>
                          <a:spcPts val="0"/>
                        </a:spcBef>
                        <a:spcAft>
                          <a:spcPts val="0"/>
                        </a:spcAft>
                      </a:pPr>
                      <a:r>
                        <a:rPr lang="en-US" sz="1000" kern="1200" dirty="0">
                          <a:effectLst/>
                        </a:rPr>
                        <a:t>University of California</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Year Ended June 30, 2023</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effectLst/>
                        </a:rPr>
                        <a:t>PwC</a:t>
                      </a: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000" dirty="0">
                          <a:solidFill>
                            <a:schemeClr val="tx1"/>
                          </a:solidFill>
                          <a:effectLst/>
                        </a:rPr>
                        <a:t>Complete</a:t>
                      </a: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479281346"/>
                  </a:ext>
                </a:extLst>
              </a:tr>
              <a:tr h="182418">
                <a:tc>
                  <a:txBody>
                    <a:bodyPr/>
                    <a:lstStyle/>
                    <a:p>
                      <a:pPr marL="0" marR="0" algn="l" fontAlgn="base">
                        <a:lnSpc>
                          <a:spcPct val="100000"/>
                        </a:lnSpc>
                        <a:spcBef>
                          <a:spcPts val="0"/>
                        </a:spcBef>
                        <a:spcAft>
                          <a:spcPts val="0"/>
                        </a:spcAft>
                      </a:pPr>
                      <a:r>
                        <a:rPr lang="en-US" sz="1100" dirty="0">
                          <a:effectLst/>
                          <a:latin typeface="Calibri" panose="020F0502020204030204" pitchFamily="34" charset="0"/>
                          <a:ea typeface="Times New Roman" panose="02020603050405020304" pitchFamily="18" charset="0"/>
                        </a:rPr>
                        <a:t>Office of Equal Opportunity &amp; Discrimination Prevention</a:t>
                      </a:r>
                    </a:p>
                  </a:txBody>
                  <a:tcPr marL="66708" marR="66708" marT="0" marB="0" anchor="ctr"/>
                </a:tc>
                <a:tc>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r>
                        <a:rPr lang="en-US" sz="1100" dirty="0">
                          <a:effectLst/>
                          <a:latin typeface="Calibri" panose="020F0502020204030204" pitchFamily="34" charset="0"/>
                          <a:ea typeface="Times New Roman" panose="02020603050405020304" pitchFamily="18" charset="0"/>
                        </a:rPr>
                        <a:t>OFCCPO</a:t>
                      </a: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rPr>
                        <a:t>Complete</a:t>
                      </a:r>
                    </a:p>
                  </a:txBody>
                  <a:tcPr marL="66708" marR="66708" marT="0" marB="0" anchor="ctr"/>
                </a:tc>
                <a:extLst>
                  <a:ext uri="{0D108BD9-81ED-4DB2-BD59-A6C34878D82A}">
                    <a16:rowId xmlns:a16="http://schemas.microsoft.com/office/drawing/2014/main" val="885215423"/>
                  </a:ext>
                </a:extLst>
              </a:tr>
              <a:tr h="182418">
                <a:tc>
                  <a:txBody>
                    <a:bodyPr/>
                    <a:lstStyle/>
                    <a:p>
                      <a:pPr marL="0" marR="0" algn="l" fontAlgn="base">
                        <a:lnSpc>
                          <a:spcPct val="100000"/>
                        </a:lnSpc>
                        <a:spcBef>
                          <a:spcPts val="0"/>
                        </a:spcBef>
                        <a:spcAft>
                          <a:spcPts val="0"/>
                        </a:spcAft>
                      </a:pPr>
                      <a:r>
                        <a:rPr lang="en-US" sz="1100" dirty="0">
                          <a:effectLst/>
                          <a:latin typeface="Calibri" panose="020F0502020204030204" pitchFamily="34" charset="0"/>
                          <a:ea typeface="Times New Roman" panose="02020603050405020304" pitchFamily="18" charset="0"/>
                        </a:rPr>
                        <a:t>Community College Transfers***</a:t>
                      </a:r>
                    </a:p>
                  </a:txBody>
                  <a:tcPr marL="66708" marR="66708" marT="0" marB="0" anchor="ctr"/>
                </a:tc>
                <a:tc>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r>
                        <a:rPr lang="en-US" sz="1100" dirty="0">
                          <a:effectLst/>
                          <a:latin typeface="Calibri" panose="020F0502020204030204" pitchFamily="34" charset="0"/>
                          <a:ea typeface="Times New Roman" panose="02020603050405020304" pitchFamily="18" charset="0"/>
                        </a:rPr>
                        <a:t>California State Auditor</a:t>
                      </a: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Calibri" panose="020F0502020204030204" pitchFamily="34" charset="0"/>
                          <a:ea typeface="Times New Roman" panose="02020603050405020304" pitchFamily="18" charset="0"/>
                          <a:cs typeface="+mn-cs"/>
                        </a:rPr>
                        <a:t>Complete</a:t>
                      </a:r>
                      <a:endPar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endParaRPr>
                    </a:p>
                  </a:txBody>
                  <a:tcPr marL="66708" marR="66708" marT="0" marB="0" anchor="ctr"/>
                </a:tc>
                <a:extLst>
                  <a:ext uri="{0D108BD9-81ED-4DB2-BD59-A6C34878D82A}">
                    <a16:rowId xmlns:a16="http://schemas.microsoft.com/office/drawing/2014/main" val="1775209178"/>
                  </a:ext>
                </a:extLst>
              </a:tr>
              <a:tr h="215763">
                <a:tc>
                  <a:txBody>
                    <a:bodyPr/>
                    <a:lstStyle/>
                    <a:p>
                      <a:pPr marL="0" marR="0" algn="l" fontAlgn="base">
                        <a:lnSpc>
                          <a:spcPct val="100000"/>
                        </a:lnSpc>
                        <a:spcBef>
                          <a:spcPts val="0"/>
                        </a:spcBef>
                        <a:spcAft>
                          <a:spcPts val="0"/>
                        </a:spcAft>
                      </a:pPr>
                      <a:r>
                        <a:rPr lang="en-US" sz="1100" dirty="0">
                          <a:effectLst/>
                          <a:latin typeface="Calibri" panose="020F0502020204030204" pitchFamily="34" charset="0"/>
                          <a:ea typeface="Times New Roman" panose="02020603050405020304" pitchFamily="18" charset="0"/>
                        </a:rPr>
                        <a:t>Online Program Management Firms</a:t>
                      </a:r>
                    </a:p>
                  </a:txBody>
                  <a:tcPr marL="66708" marR="66708" marT="0" marB="0" anchor="ctr"/>
                </a:tc>
                <a:tc>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r>
                        <a:rPr lang="en-US" sz="1100" dirty="0">
                          <a:effectLst/>
                          <a:latin typeface="Calibri" panose="020F0502020204030204" pitchFamily="34" charset="0"/>
                          <a:ea typeface="Times New Roman" panose="02020603050405020304" pitchFamily="18" charset="0"/>
                        </a:rPr>
                        <a:t>California State Auditor</a:t>
                      </a: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mn-cs"/>
                        </a:rPr>
                        <a:t>Complete</a:t>
                      </a:r>
                    </a:p>
                  </a:txBody>
                  <a:tcPr marL="66708" marR="66708" marT="0" marB="0" anchor="ctr"/>
                </a:tc>
                <a:extLst>
                  <a:ext uri="{0D108BD9-81ED-4DB2-BD59-A6C34878D82A}">
                    <a16:rowId xmlns:a16="http://schemas.microsoft.com/office/drawing/2014/main" val="1107223972"/>
                  </a:ext>
                </a:extLst>
              </a:tr>
              <a:tr h="216306">
                <a:tc>
                  <a:txBody>
                    <a:bodyPr/>
                    <a:lstStyle/>
                    <a:p>
                      <a:pPr marL="0" marR="0" algn="l" fontAlgn="base">
                        <a:lnSpc>
                          <a:spcPct val="100000"/>
                        </a:lnSpc>
                        <a:spcBef>
                          <a:spcPts val="0"/>
                        </a:spcBef>
                        <a:spcAft>
                          <a:spcPts val="0"/>
                        </a:spcAft>
                      </a:pPr>
                      <a:r>
                        <a:rPr lang="en-US" sz="1100" dirty="0">
                          <a:effectLst/>
                          <a:latin typeface="Calibri" panose="020F0502020204030204" pitchFamily="34" charset="0"/>
                          <a:ea typeface="Times New Roman" panose="02020603050405020304" pitchFamily="18" charset="0"/>
                        </a:rPr>
                        <a:t>Cost Claimed on the Electronic Cost Claim</a:t>
                      </a:r>
                    </a:p>
                  </a:txBody>
                  <a:tcPr marL="66708" marR="66708" marT="0" marB="0" anchor="ctr"/>
                </a:tc>
                <a:tc>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r>
                        <a:rPr lang="en-US" sz="1100" dirty="0">
                          <a:effectLst/>
                          <a:latin typeface="Calibri" panose="020F0502020204030204" pitchFamily="34" charset="0"/>
                          <a:ea typeface="Times New Roman" panose="02020603050405020304" pitchFamily="18" charset="0"/>
                        </a:rPr>
                        <a:t>Sandia National Laboratories</a:t>
                      </a: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r>
                        <a:rPr lang="en-US" sz="1100" dirty="0">
                          <a:solidFill>
                            <a:schemeClr val="tx1"/>
                          </a:solidFill>
                          <a:effectLst/>
                          <a:latin typeface="Calibri" panose="020F0502020204030204" pitchFamily="34" charset="0"/>
                          <a:ea typeface="Times New Roman" panose="02020603050405020304" pitchFamily="18" charset="0"/>
                        </a:rPr>
                        <a:t>Complete</a:t>
                      </a:r>
                    </a:p>
                  </a:txBody>
                  <a:tcPr marL="66708" marR="66708" marT="0" marB="0" anchor="ctr"/>
                </a:tc>
                <a:extLst>
                  <a:ext uri="{0D108BD9-81ED-4DB2-BD59-A6C34878D82A}">
                    <a16:rowId xmlns:a16="http://schemas.microsoft.com/office/drawing/2014/main" val="2212333079"/>
                  </a:ext>
                </a:extLst>
              </a:tr>
              <a:tr h="216306">
                <a:tc>
                  <a:txBody>
                    <a:bodyPr/>
                    <a:lstStyle/>
                    <a:p>
                      <a:pPr marL="0" marR="0" algn="l" fontAlgn="base">
                        <a:lnSpc>
                          <a:spcPct val="100000"/>
                        </a:lnSpc>
                        <a:spcBef>
                          <a:spcPts val="0"/>
                        </a:spcBef>
                        <a:spcAft>
                          <a:spcPts val="0"/>
                        </a:spcAft>
                      </a:pP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effectLst/>
                        <a:latin typeface="Calibri" panose="020F0502020204030204" pitchFamily="34" charset="0"/>
                        <a:ea typeface="Times New Roman" panose="02020603050405020304" pitchFamily="18" charset="0"/>
                      </a:endParaRPr>
                    </a:p>
                  </a:txBody>
                  <a:tcPr marL="66708" marR="66708" marT="0" marB="0" anchor="ctr"/>
                </a:tc>
                <a:tc>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651301318"/>
                  </a:ext>
                </a:extLst>
              </a:tr>
              <a:tr h="317249">
                <a:tc gridSpan="4">
                  <a:txBody>
                    <a:bodyPr/>
                    <a:lstStyle/>
                    <a:p>
                      <a:pPr marL="0" marR="0" algn="l" fontAlgn="base">
                        <a:lnSpc>
                          <a:spcPct val="100000"/>
                        </a:lnSpc>
                        <a:spcBef>
                          <a:spcPts val="0"/>
                        </a:spcBef>
                        <a:spcAft>
                          <a:spcPts val="0"/>
                        </a:spcAft>
                      </a:pPr>
                      <a:r>
                        <a:rPr lang="en-US" sz="1100" dirty="0">
                          <a:effectLst/>
                          <a:latin typeface="Calibri" panose="020F0502020204030204" pitchFamily="34" charset="0"/>
                          <a:ea typeface="Times New Roman" panose="02020603050405020304" pitchFamily="18" charset="0"/>
                        </a:rPr>
                        <a:t>**The department engaged a new auditor - Vasquez &amp; Company to review the FY 2023 financial statement. There is an option to continue with </a:t>
                      </a:r>
                      <a:r>
                        <a:rPr lang="en-US" sz="1100" dirty="0" err="1">
                          <a:effectLst/>
                          <a:latin typeface="Calibri" panose="020F0502020204030204" pitchFamily="34" charset="0"/>
                          <a:ea typeface="Times New Roman" panose="02020603050405020304" pitchFamily="18" charset="0"/>
                        </a:rPr>
                        <a:t>FY24</a:t>
                      </a:r>
                      <a:r>
                        <a:rPr lang="en-US" sz="1100" dirty="0">
                          <a:effectLst/>
                          <a:latin typeface="Calibri" panose="020F0502020204030204" pitchFamily="34" charset="0"/>
                          <a:ea typeface="Times New Roman" panose="02020603050405020304" pitchFamily="18" charset="0"/>
                        </a:rPr>
                        <a:t> subsequently. </a:t>
                      </a:r>
                    </a:p>
                  </a:txBody>
                  <a:tcPr marL="66708" marR="66708" marT="0" marB="0" anchor="ctr"/>
                </a:tc>
                <a:tc hMerge="1">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hMerge="1">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effectLst/>
                        <a:latin typeface="Calibri" panose="020F0502020204030204" pitchFamily="34" charset="0"/>
                        <a:ea typeface="Times New Roman" panose="02020603050405020304" pitchFamily="18" charset="0"/>
                      </a:endParaRPr>
                    </a:p>
                  </a:txBody>
                  <a:tcPr marL="66708" marR="66708" marT="0" marB="0" anchor="ctr"/>
                </a:tc>
                <a:tc hMerge="1">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3372598866"/>
                  </a:ext>
                </a:extLst>
              </a:tr>
              <a:tr h="216306">
                <a:tc gridSpan="4">
                  <a:txBody>
                    <a:bodyPr/>
                    <a:lstStyle/>
                    <a:p>
                      <a:pPr marL="0" marR="0" algn="l" fontAlgn="base">
                        <a:lnSpc>
                          <a:spcPct val="100000"/>
                        </a:lnSpc>
                        <a:spcBef>
                          <a:spcPts val="0"/>
                        </a:spcBef>
                        <a:spcAft>
                          <a:spcPts val="0"/>
                        </a:spcAft>
                      </a:pPr>
                      <a:r>
                        <a:rPr lang="en-US" sz="1100" dirty="0">
                          <a:effectLst/>
                          <a:latin typeface="Calibri" panose="020F0502020204030204" pitchFamily="34" charset="0"/>
                          <a:ea typeface="Times New Roman" panose="02020603050405020304" pitchFamily="18" charset="0"/>
                        </a:rPr>
                        <a:t>***The audit is completed and final report will be issued in August 2024.</a:t>
                      </a:r>
                    </a:p>
                  </a:txBody>
                  <a:tcPr marL="66708" marR="66708" marT="0" marB="0" anchor="ctr"/>
                </a:tc>
                <a:tc hMerge="1">
                  <a:txBody>
                    <a:bodyPr/>
                    <a:lstStyle/>
                    <a:p>
                      <a:pPr marL="0" marR="0" algn="l" fontAlgn="base">
                        <a:lnSpc>
                          <a:spcPct val="115000"/>
                        </a:lnSpc>
                        <a:spcBef>
                          <a:spcPts val="0"/>
                        </a:spcBef>
                        <a:spcAft>
                          <a:spcPts val="0"/>
                        </a:spcAft>
                      </a:pPr>
                      <a:endParaRPr lang="en-US" sz="1100" dirty="0">
                        <a:effectLst/>
                        <a:highlight>
                          <a:srgbClr val="FFFF00"/>
                        </a:highlight>
                        <a:latin typeface="Calibri" panose="020F0502020204030204" pitchFamily="34" charset="0"/>
                        <a:ea typeface="Times New Roman" panose="02020603050405020304" pitchFamily="18" charset="0"/>
                      </a:endParaRPr>
                    </a:p>
                  </a:txBody>
                  <a:tcPr marL="66708" marR="66708" marT="0" marB="0" anchor="ctr"/>
                </a:tc>
                <a:tc hMerge="1">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effectLst/>
                        <a:latin typeface="Calibri" panose="020F0502020204030204" pitchFamily="34" charset="0"/>
                        <a:ea typeface="Times New Roman" panose="02020603050405020304" pitchFamily="18" charset="0"/>
                      </a:endParaRPr>
                    </a:p>
                  </a:txBody>
                  <a:tcPr marL="66708" marR="66708" marT="0" marB="0" anchor="ctr"/>
                </a:tc>
                <a:tc hMerge="1">
                  <a:txBody>
                    <a:bodyPr/>
                    <a:lstStyle/>
                    <a:p>
                      <a:pPr marL="0" marR="0" lvl="0" indent="0" algn="l" defTabSz="457200" rtl="0" eaLnBrk="1" fontAlgn="base" latinLnBrk="0" hangingPunct="1">
                        <a:lnSpc>
                          <a:spcPct val="115000"/>
                        </a:lnSpc>
                        <a:spcBef>
                          <a:spcPts val="0"/>
                        </a:spcBef>
                        <a:spcAft>
                          <a:spcPts val="0"/>
                        </a:spcAft>
                        <a:buClrTx/>
                        <a:buSzTx/>
                        <a:buFontTx/>
                        <a:buNone/>
                        <a:tabLst/>
                        <a:defRPr/>
                      </a:pPr>
                      <a:endParaRPr lang="en-US" sz="1100" dirty="0">
                        <a:solidFill>
                          <a:schemeClr val="tx1"/>
                        </a:solidFill>
                        <a:effectLst/>
                        <a:latin typeface="Calibri" panose="020F0502020204030204" pitchFamily="34" charset="0"/>
                        <a:ea typeface="Times New Roman" panose="02020603050405020304" pitchFamily="18" charset="0"/>
                      </a:endParaRPr>
                    </a:p>
                  </a:txBody>
                  <a:tcPr marL="66708" marR="66708" marT="0" marB="0" anchor="ctr"/>
                </a:tc>
                <a:extLst>
                  <a:ext uri="{0D108BD9-81ED-4DB2-BD59-A6C34878D82A}">
                    <a16:rowId xmlns:a16="http://schemas.microsoft.com/office/drawing/2014/main" val="4174675669"/>
                  </a:ext>
                </a:extLst>
              </a:tr>
            </a:tbl>
          </a:graphicData>
        </a:graphic>
      </p:graphicFrame>
    </p:spTree>
    <p:extLst>
      <p:ext uri="{BB962C8B-B14F-4D97-AF65-F5344CB8AC3E}">
        <p14:creationId xmlns:p14="http://schemas.microsoft.com/office/powerpoint/2010/main" val="984445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73" y="209700"/>
            <a:ext cx="7704667" cy="609599"/>
          </a:xfrm>
        </p:spPr>
        <p:txBody>
          <a:bodyPr>
            <a:normAutofit/>
          </a:bodyPr>
          <a:lstStyle/>
          <a:p>
            <a:pPr algn="ctr"/>
            <a:r>
              <a:rPr lang="en-US" sz="3200" b="1" u="sng" dirty="0" err="1">
                <a:effectLst/>
                <a:latin typeface="Baskerville Old Face" panose="02020602080505020303" pitchFamily="18" charset="0"/>
              </a:rPr>
              <a:t>FY24</a:t>
            </a:r>
            <a:r>
              <a:rPr lang="en-US" sz="3200" b="1" u="sng" dirty="0">
                <a:effectLst/>
                <a:latin typeface="Baskerville Old Face" panose="02020602080505020303" pitchFamily="18" charset="0"/>
              </a:rPr>
              <a:t> Projects</a:t>
            </a:r>
          </a:p>
        </p:txBody>
      </p:sp>
      <p:sp>
        <p:nvSpPr>
          <p:cNvPr id="7" name="Slide Number Placeholder 6"/>
          <p:cNvSpPr>
            <a:spLocks noGrp="1"/>
          </p:cNvSpPr>
          <p:nvPr>
            <p:ph type="sldNum" sz="quarter" idx="12"/>
          </p:nvPr>
        </p:nvSpPr>
        <p:spPr>
          <a:xfrm>
            <a:off x="3984258" y="6492875"/>
            <a:ext cx="413483" cy="365125"/>
          </a:xfrm>
        </p:spPr>
        <p:txBody>
          <a:bodyPr/>
          <a:lstStyle/>
          <a:p>
            <a:fld id="{D18737D0-1F07-487A-BC82-FDF5B924E95B}" type="slidenum">
              <a:rPr lang="en-US" b="1" smtClean="0">
                <a:solidFill>
                  <a:schemeClr val="tx1"/>
                </a:solidFill>
              </a:rPr>
              <a:pPr/>
              <a:t>15</a:t>
            </a:fld>
            <a:endParaRPr lang="en-US" sz="1000" b="1" dirty="0">
              <a:solidFill>
                <a:schemeClr val="tx1"/>
              </a:solidFill>
            </a:endParaRPr>
          </a:p>
        </p:txBody>
      </p:sp>
      <p:sp>
        <p:nvSpPr>
          <p:cNvPr id="6" name="Rectangle 5"/>
          <p:cNvSpPr/>
          <p:nvPr/>
        </p:nvSpPr>
        <p:spPr>
          <a:xfrm>
            <a:off x="76200" y="6491877"/>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graphicFrame>
        <p:nvGraphicFramePr>
          <p:cNvPr id="4" name="Table 3"/>
          <p:cNvGraphicFramePr>
            <a:graphicFrameLocks noGrp="1"/>
          </p:cNvGraphicFramePr>
          <p:nvPr>
            <p:extLst>
              <p:ext uri="{D42A27DB-BD31-4B8C-83A1-F6EECF244321}">
                <p14:modId xmlns:p14="http://schemas.microsoft.com/office/powerpoint/2010/main" val="2659263906"/>
              </p:ext>
            </p:extLst>
          </p:nvPr>
        </p:nvGraphicFramePr>
        <p:xfrm>
          <a:off x="1143000" y="815143"/>
          <a:ext cx="6686780" cy="5577365"/>
        </p:xfrm>
        <a:graphic>
          <a:graphicData uri="http://schemas.openxmlformats.org/drawingml/2006/table">
            <a:tbl>
              <a:tblPr>
                <a:tableStyleId>{8A107856-5554-42FB-B03E-39F5DBC370BA}</a:tableStyleId>
              </a:tblPr>
              <a:tblGrid>
                <a:gridCol w="792421">
                  <a:extLst>
                    <a:ext uri="{9D8B030D-6E8A-4147-A177-3AD203B41FA5}">
                      <a16:colId xmlns:a16="http://schemas.microsoft.com/office/drawing/2014/main" val="1833768673"/>
                    </a:ext>
                  </a:extLst>
                </a:gridCol>
                <a:gridCol w="4375701">
                  <a:extLst>
                    <a:ext uri="{9D8B030D-6E8A-4147-A177-3AD203B41FA5}">
                      <a16:colId xmlns:a16="http://schemas.microsoft.com/office/drawing/2014/main" val="1278135676"/>
                    </a:ext>
                  </a:extLst>
                </a:gridCol>
                <a:gridCol w="551581">
                  <a:extLst>
                    <a:ext uri="{9D8B030D-6E8A-4147-A177-3AD203B41FA5}">
                      <a16:colId xmlns:a16="http://schemas.microsoft.com/office/drawing/2014/main" val="3905361361"/>
                    </a:ext>
                  </a:extLst>
                </a:gridCol>
                <a:gridCol w="967077">
                  <a:extLst>
                    <a:ext uri="{9D8B030D-6E8A-4147-A177-3AD203B41FA5}">
                      <a16:colId xmlns:a16="http://schemas.microsoft.com/office/drawing/2014/main" val="2774208840"/>
                    </a:ext>
                  </a:extLst>
                </a:gridCol>
              </a:tblGrid>
              <a:tr h="439820">
                <a:tc gridSpan="4">
                  <a:txBody>
                    <a:bodyPr/>
                    <a:lstStyle/>
                    <a:p>
                      <a:pPr marL="0" marR="0" algn="ctr">
                        <a:lnSpc>
                          <a:spcPct val="115000"/>
                        </a:lnSpc>
                        <a:spcBef>
                          <a:spcPts val="0"/>
                        </a:spcBef>
                        <a:spcAft>
                          <a:spcPts val="0"/>
                        </a:spcAft>
                        <a:tabLst>
                          <a:tab pos="4495800" algn="l"/>
                        </a:tabLst>
                      </a:pPr>
                      <a:r>
                        <a:rPr lang="en-US" sz="1000" b="1" dirty="0">
                          <a:effectLst/>
                        </a:rPr>
                        <a:t>Audits and Projects Completed During FY 2023-24</a:t>
                      </a:r>
                      <a:endParaRPr lang="en-US" sz="900" b="1" dirty="0">
                        <a:effectLst/>
                      </a:endParaRPr>
                    </a:p>
                    <a:p>
                      <a:pPr marL="0" marR="0" algn="ctr">
                        <a:lnSpc>
                          <a:spcPct val="115000"/>
                        </a:lnSpc>
                        <a:spcBef>
                          <a:spcPts val="0"/>
                        </a:spcBef>
                        <a:spcAft>
                          <a:spcPts val="0"/>
                        </a:spcAft>
                      </a:pPr>
                      <a:r>
                        <a:rPr lang="en-US" sz="500" dirty="0">
                          <a:effectLst/>
                        </a:rPr>
                        <a:t> </a:t>
                      </a:r>
                      <a:endParaRPr lang="en-US" sz="900" dirty="0">
                        <a:effectLst/>
                        <a:latin typeface="Palatino"/>
                        <a:ea typeface="Times New Roman" panose="02020603050405020304" pitchFamily="18" charset="0"/>
                        <a:cs typeface="Times New Roman" panose="02020603050405020304" pitchFamily="18" charset="0"/>
                      </a:endParaRPr>
                    </a:p>
                  </a:txBody>
                  <a:tcPr marL="14233"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2735641"/>
                  </a:ext>
                </a:extLst>
              </a:tr>
              <a:tr h="269037">
                <a:tc>
                  <a:txBody>
                    <a:bodyPr/>
                    <a:lstStyle/>
                    <a:p>
                      <a:pPr marL="0" marR="0">
                        <a:lnSpc>
                          <a:spcPct val="115000"/>
                        </a:lnSpc>
                        <a:spcBef>
                          <a:spcPts val="0"/>
                        </a:spcBef>
                        <a:spcAft>
                          <a:spcPts val="0"/>
                        </a:spcAft>
                      </a:pPr>
                      <a:r>
                        <a:rPr lang="en-US" sz="1000" b="1" dirty="0">
                          <a:effectLst/>
                        </a:rPr>
                        <a:t> Project No.</a:t>
                      </a:r>
                      <a:endParaRPr lang="en-US" sz="10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1000" b="1" dirty="0">
                          <a:effectLst/>
                        </a:rPr>
                        <a:t>Title </a:t>
                      </a:r>
                      <a:endParaRPr lang="en-US" sz="10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1000" b="1" dirty="0">
                          <a:effectLst/>
                        </a:rPr>
                        <a:t>Type</a:t>
                      </a:r>
                      <a:endParaRPr lang="en-US" sz="10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1000" b="1" dirty="0">
                          <a:effectLst/>
                        </a:rPr>
                        <a:t>Report Date*</a:t>
                      </a:r>
                      <a:endParaRPr lang="en-US" sz="1000" b="1" dirty="0">
                        <a:effectLst/>
                        <a:latin typeface="Palatino"/>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1112353567"/>
                  </a:ext>
                </a:extLst>
              </a:tr>
              <a:tr h="381000">
                <a:tc gridSpan="4">
                  <a:txBody>
                    <a:bodyPr/>
                    <a:lstStyle/>
                    <a:p>
                      <a:pPr marL="0" marR="0" algn="ctr">
                        <a:lnSpc>
                          <a:spcPct val="115000"/>
                        </a:lnSpc>
                        <a:spcBef>
                          <a:spcPts val="0"/>
                        </a:spcBef>
                        <a:spcAft>
                          <a:spcPts val="0"/>
                        </a:spcAft>
                      </a:pPr>
                      <a:r>
                        <a:rPr lang="en-US" sz="1000" dirty="0">
                          <a:effectLst/>
                        </a:rPr>
                        <a:t>FY 2022-23 Projects Issued During FY 2023-24 </a:t>
                      </a:r>
                    </a:p>
                  </a:txBody>
                  <a:tcPr marL="14233"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7280646"/>
                  </a:ext>
                </a:extLst>
              </a:tr>
              <a:tr h="263892">
                <a:tc>
                  <a:txBody>
                    <a:bodyPr/>
                    <a:lstStyle/>
                    <a:p>
                      <a:pPr marL="0" marR="0" algn="ctr" defTabSz="457200" rtl="0" eaLnBrk="1" latinLnBrk="0" hangingPunct="1">
                        <a:lnSpc>
                          <a:spcPct val="115000"/>
                        </a:lnSpc>
                        <a:spcBef>
                          <a:spcPts val="0"/>
                        </a:spcBef>
                        <a:spcAft>
                          <a:spcPts val="0"/>
                        </a:spcAft>
                      </a:pPr>
                      <a:r>
                        <a:rPr lang="en-US" sz="800" kern="1200" dirty="0" smtClean="0">
                          <a:solidFill>
                            <a:schemeClr val="tx1"/>
                          </a:solidFill>
                          <a:effectLst/>
                          <a:latin typeface="+mn-lt"/>
                          <a:ea typeface="+mn-ea"/>
                          <a:cs typeface="+mn-cs"/>
                        </a:rPr>
                        <a:t>08-23-0015</a:t>
                      </a:r>
                      <a:endParaRPr lang="en-US" sz="800" kern="1200" dirty="0">
                        <a:solidFill>
                          <a:schemeClr val="tx1"/>
                        </a:solidFill>
                        <a:effectLst/>
                        <a:latin typeface="+mn-lt"/>
                        <a:ea typeface="+mn-ea"/>
                        <a:cs typeface="+mn-cs"/>
                      </a:endParaRPr>
                    </a:p>
                  </a:txBody>
                  <a:tcPr marL="14233" marR="0" marT="0" marB="0" anchor="ctr"/>
                </a:tc>
                <a:tc>
                  <a:txBody>
                    <a:bodyPr/>
                    <a:lstStyle/>
                    <a:p>
                      <a:pPr marL="0" marR="0" algn="l" defTabSz="457200" rtl="0" eaLnBrk="1" latinLnBrk="0" hangingPunct="1">
                        <a:lnSpc>
                          <a:spcPct val="115000"/>
                        </a:lnSpc>
                        <a:spcBef>
                          <a:spcPts val="0"/>
                        </a:spcBef>
                        <a:spcAft>
                          <a:spcPts val="0"/>
                        </a:spcAft>
                      </a:pPr>
                      <a:r>
                        <a:rPr lang="en-US" sz="800" kern="1200" dirty="0">
                          <a:solidFill>
                            <a:schemeClr val="tx1"/>
                          </a:solidFill>
                          <a:effectLst/>
                          <a:latin typeface="+mn-lt"/>
                          <a:ea typeface="+mn-ea"/>
                          <a:cs typeface="+mn-cs"/>
                        </a:rPr>
                        <a:t>Limited Internal Control Review - UCSB Arts &amp; Lectures</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July 13</a:t>
                      </a:r>
                      <a:r>
                        <a:rPr lang="en-US" sz="800" baseline="0" dirty="0">
                          <a:solidFill>
                            <a:schemeClr val="tx1"/>
                          </a:solidFill>
                          <a:effectLst/>
                          <a:latin typeface="+mn-lt"/>
                          <a:ea typeface="Times New Roman" panose="02020603050405020304" pitchFamily="18" charset="0"/>
                          <a:cs typeface="Times New Roman" panose="02020603050405020304" pitchFamily="18" charset="0"/>
                        </a:rPr>
                        <a:t>, 2023</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3930168401"/>
                  </a:ext>
                </a:extLst>
              </a:tr>
              <a:tr h="263892">
                <a:tc>
                  <a:txBody>
                    <a:bodyPr/>
                    <a:lstStyle/>
                    <a:p>
                      <a:pPr marL="0" marR="0" algn="ctr" defTabSz="457200" rtl="0" eaLnBrk="1" latinLnBrk="0" hangingPunct="1">
                        <a:lnSpc>
                          <a:spcPct val="115000"/>
                        </a:lnSpc>
                        <a:spcBef>
                          <a:spcPts val="0"/>
                        </a:spcBef>
                        <a:spcAft>
                          <a:spcPts val="0"/>
                        </a:spcAft>
                      </a:pPr>
                      <a:r>
                        <a:rPr lang="en-US" sz="800" kern="1200" dirty="0" smtClean="0">
                          <a:solidFill>
                            <a:schemeClr val="tx1"/>
                          </a:solidFill>
                          <a:effectLst/>
                          <a:latin typeface="+mn-lt"/>
                          <a:ea typeface="+mn-ea"/>
                          <a:cs typeface="+mn-cs"/>
                        </a:rPr>
                        <a:t>08-23-0013</a:t>
                      </a:r>
                      <a:endParaRPr lang="en-US" sz="800" kern="1200" dirty="0">
                        <a:solidFill>
                          <a:schemeClr val="tx1"/>
                        </a:solidFill>
                        <a:effectLst/>
                        <a:latin typeface="+mn-lt"/>
                        <a:ea typeface="+mn-ea"/>
                        <a:cs typeface="+mn-cs"/>
                      </a:endParaRPr>
                    </a:p>
                  </a:txBody>
                  <a:tcPr marL="14233" marR="0" marT="0" marB="0" anchor="ctr"/>
                </a:tc>
                <a:tc>
                  <a:txBody>
                    <a:bodyPr/>
                    <a:lstStyle/>
                    <a:p>
                      <a:pPr marL="0" marR="0" algn="l" defTabSz="457200" rtl="0" eaLnBrk="1" latinLnBrk="0" hangingPunct="1">
                        <a:lnSpc>
                          <a:spcPct val="115000"/>
                        </a:lnSpc>
                        <a:spcBef>
                          <a:spcPts val="0"/>
                        </a:spcBef>
                        <a:spcAft>
                          <a:spcPts val="0"/>
                        </a:spcAft>
                      </a:pPr>
                      <a:r>
                        <a:rPr lang="en-US" sz="800" kern="1200" dirty="0">
                          <a:solidFill>
                            <a:schemeClr val="tx1"/>
                          </a:solidFill>
                          <a:effectLst/>
                          <a:latin typeface="+mn-lt"/>
                          <a:ea typeface="+mn-ea"/>
                          <a:cs typeface="+mn-cs"/>
                        </a:rPr>
                        <a:t>Campus Mission Continuity</a:t>
                      </a: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latin typeface="+mn-lt"/>
                          <a:ea typeface="Times New Roman" panose="02020603050405020304" pitchFamily="18" charset="0"/>
                          <a:cs typeface="Times New Roman" panose="02020603050405020304" pitchFamily="18" charset="0"/>
                        </a:rPr>
                        <a:t>Advisory</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August 16, 2023</a:t>
                      </a:r>
                    </a:p>
                  </a:txBody>
                  <a:tcPr marL="14233" marR="0" marT="0" marB="0" anchor="ctr"/>
                </a:tc>
                <a:extLst>
                  <a:ext uri="{0D108BD9-81ED-4DB2-BD59-A6C34878D82A}">
                    <a16:rowId xmlns:a16="http://schemas.microsoft.com/office/drawing/2014/main" val="999017995"/>
                  </a:ext>
                </a:extLst>
              </a:tr>
              <a:tr h="263892">
                <a:tc>
                  <a:txBody>
                    <a:bodyPr/>
                    <a:lstStyle/>
                    <a:p>
                      <a:pPr marL="0" marR="0" algn="ctr" defTabSz="457200" rtl="0" eaLnBrk="1" latinLnBrk="0" hangingPunct="1">
                        <a:lnSpc>
                          <a:spcPct val="115000"/>
                        </a:lnSpc>
                        <a:spcBef>
                          <a:spcPts val="0"/>
                        </a:spcBef>
                        <a:spcAft>
                          <a:spcPts val="0"/>
                        </a:spcAft>
                      </a:pPr>
                      <a:r>
                        <a:rPr lang="en-US" sz="800" kern="1200" dirty="0" smtClean="0">
                          <a:solidFill>
                            <a:schemeClr val="tx1"/>
                          </a:solidFill>
                          <a:effectLst/>
                          <a:latin typeface="+mn-lt"/>
                          <a:ea typeface="+mn-ea"/>
                          <a:cs typeface="+mn-cs"/>
                        </a:rPr>
                        <a:t>08-23-0014</a:t>
                      </a:r>
                      <a:endParaRPr lang="en-US" sz="800" kern="1200" dirty="0">
                        <a:solidFill>
                          <a:schemeClr val="tx1"/>
                        </a:solidFill>
                        <a:effectLst/>
                        <a:latin typeface="+mn-lt"/>
                        <a:ea typeface="+mn-ea"/>
                        <a:cs typeface="+mn-cs"/>
                      </a:endParaRPr>
                    </a:p>
                  </a:txBody>
                  <a:tcPr marL="14233" marR="0" marT="0" marB="0" anchor="ctr"/>
                </a:tc>
                <a:tc>
                  <a:txBody>
                    <a:bodyPr/>
                    <a:lstStyle/>
                    <a:p>
                      <a:pPr marL="0" marR="0" algn="l" defTabSz="457200" rtl="0" eaLnBrk="1" latinLnBrk="0" hangingPunct="1">
                        <a:lnSpc>
                          <a:spcPct val="115000"/>
                        </a:lnSpc>
                        <a:spcBef>
                          <a:spcPts val="0"/>
                        </a:spcBef>
                        <a:spcAft>
                          <a:spcPts val="0"/>
                        </a:spcAft>
                      </a:pPr>
                      <a:r>
                        <a:rPr lang="en-US" sz="800" kern="1200" dirty="0">
                          <a:solidFill>
                            <a:schemeClr val="tx1"/>
                          </a:solidFill>
                          <a:effectLst/>
                          <a:latin typeface="+mn-lt"/>
                          <a:ea typeface="+mn-ea"/>
                          <a:cs typeface="+mn-cs"/>
                        </a:rPr>
                        <a:t>Budget Allocation Process</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September 12</a:t>
                      </a:r>
                      <a:r>
                        <a:rPr lang="en-US" sz="800" baseline="0" dirty="0">
                          <a:solidFill>
                            <a:schemeClr val="tx1"/>
                          </a:solidFill>
                          <a:effectLst/>
                          <a:latin typeface="+mn-lt"/>
                          <a:ea typeface="Times New Roman" panose="02020603050405020304" pitchFamily="18" charset="0"/>
                          <a:cs typeface="Times New Roman" panose="02020603050405020304" pitchFamily="18" charset="0"/>
                        </a:rPr>
                        <a:t>, 2023</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2782767429"/>
                  </a:ext>
                </a:extLst>
              </a:tr>
              <a:tr h="263892">
                <a:tc>
                  <a:txBody>
                    <a:bodyPr/>
                    <a:lstStyle/>
                    <a:p>
                      <a:pPr marL="0" marR="0" algn="ctr" defTabSz="457200" rtl="0" eaLnBrk="1" latinLnBrk="0" hangingPunct="1">
                        <a:lnSpc>
                          <a:spcPct val="115000"/>
                        </a:lnSpc>
                        <a:spcBef>
                          <a:spcPts val="0"/>
                        </a:spcBef>
                        <a:spcAft>
                          <a:spcPts val="0"/>
                        </a:spcAft>
                      </a:pPr>
                      <a:r>
                        <a:rPr lang="en-US" sz="800" kern="1200" dirty="0" smtClean="0">
                          <a:solidFill>
                            <a:schemeClr val="tx1"/>
                          </a:solidFill>
                          <a:effectLst/>
                          <a:latin typeface="+mn-lt"/>
                          <a:ea typeface="+mn-ea"/>
                          <a:cs typeface="+mn-cs"/>
                        </a:rPr>
                        <a:t>08-23-0009</a:t>
                      </a:r>
                      <a:endParaRPr lang="en-US" sz="800" kern="1200" dirty="0">
                        <a:solidFill>
                          <a:schemeClr val="tx1"/>
                        </a:solidFill>
                        <a:effectLst/>
                        <a:latin typeface="+mn-lt"/>
                        <a:ea typeface="+mn-ea"/>
                        <a:cs typeface="+mn-cs"/>
                      </a:endParaRPr>
                    </a:p>
                  </a:txBody>
                  <a:tcPr marL="14233" marR="0" marT="0" marB="0" anchor="ctr"/>
                </a:tc>
                <a:tc>
                  <a:txBody>
                    <a:bodyPr/>
                    <a:lstStyle/>
                    <a:p>
                      <a:pPr marL="0" marR="0" algn="l" defTabSz="457200" rtl="0" eaLnBrk="1" latinLnBrk="0" hangingPunct="1">
                        <a:lnSpc>
                          <a:spcPct val="115000"/>
                        </a:lnSpc>
                        <a:spcBef>
                          <a:spcPts val="0"/>
                        </a:spcBef>
                        <a:spcAft>
                          <a:spcPts val="0"/>
                        </a:spcAft>
                      </a:pPr>
                      <a:r>
                        <a:rPr lang="en-US" sz="800" kern="1200" dirty="0">
                          <a:solidFill>
                            <a:schemeClr val="tx1"/>
                          </a:solidFill>
                          <a:effectLst/>
                          <a:latin typeface="+mn-lt"/>
                          <a:ea typeface="+mn-ea"/>
                          <a:cs typeface="+mn-cs"/>
                        </a:rPr>
                        <a:t>IT: Student Health Portal Information Security</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Palatino"/>
                          <a:ea typeface="Times New Roman" panose="02020603050405020304" pitchFamily="18" charset="0"/>
                          <a:cs typeface="Times New Roman" panose="02020603050405020304" pitchFamily="18" charset="0"/>
                        </a:rPr>
                        <a:t>Audit</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October, 26, 2023</a:t>
                      </a:r>
                    </a:p>
                  </a:txBody>
                  <a:tcPr marL="14233" marR="0" marT="0" marB="0" anchor="ctr"/>
                </a:tc>
                <a:extLst>
                  <a:ext uri="{0D108BD9-81ED-4DB2-BD59-A6C34878D82A}">
                    <a16:rowId xmlns:a16="http://schemas.microsoft.com/office/drawing/2014/main" val="1928752718"/>
                  </a:ext>
                </a:extLst>
              </a:tr>
              <a:tr h="392232">
                <a:tc gridSpan="4">
                  <a:txBody>
                    <a:bodyPr/>
                    <a:lstStyle/>
                    <a:p>
                      <a:pPr marL="0" marR="0" algn="ctr">
                        <a:lnSpc>
                          <a:spcPct val="115000"/>
                        </a:lnSpc>
                        <a:spcBef>
                          <a:spcPts val="0"/>
                        </a:spcBef>
                        <a:spcAft>
                          <a:spcPts val="0"/>
                        </a:spcAft>
                      </a:pPr>
                      <a:r>
                        <a:rPr lang="en-US" sz="1000" dirty="0">
                          <a:effectLst/>
                        </a:rPr>
                        <a:t>FY 2023-24 Projects Issued During FY 2023-24</a:t>
                      </a:r>
                    </a:p>
                  </a:txBody>
                  <a:tcPr marL="14233"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34408236"/>
                  </a:ext>
                </a:extLst>
              </a:tr>
              <a:tr h="263892">
                <a:tc>
                  <a:txBody>
                    <a:bodyPr/>
                    <a:lstStyle/>
                    <a:p>
                      <a:pPr marL="0" marR="0" algn="ctr">
                        <a:lnSpc>
                          <a:spcPct val="115000"/>
                        </a:lnSpc>
                        <a:spcBef>
                          <a:spcPts val="0"/>
                        </a:spcBef>
                        <a:spcAft>
                          <a:spcPts val="0"/>
                        </a:spcAft>
                      </a:pPr>
                      <a:r>
                        <a:rPr lang="en-US" sz="800" dirty="0" smtClean="0">
                          <a:solidFill>
                            <a:schemeClr val="tx1"/>
                          </a:solidFill>
                          <a:effectLst/>
                        </a:rPr>
                        <a:t>08-24-0001-1</a:t>
                      </a:r>
                      <a:endParaRPr lang="en-US" sz="800" dirty="0">
                        <a:solidFill>
                          <a:schemeClr val="tx1"/>
                        </a:solidFill>
                        <a:effectLst/>
                      </a:endParaRPr>
                    </a:p>
                  </a:txBody>
                  <a:tcPr marL="14233" marR="0" marT="0" marB="0" anchor="ctr"/>
                </a:tc>
                <a:tc>
                  <a:txBody>
                    <a:bodyPr/>
                    <a:lstStyle/>
                    <a:p>
                      <a:pPr marL="0" marR="0">
                        <a:lnSpc>
                          <a:spcPct val="115000"/>
                        </a:lnSpc>
                        <a:spcBef>
                          <a:spcPts val="0"/>
                        </a:spcBef>
                        <a:spcAft>
                          <a:spcPts val="0"/>
                        </a:spcAft>
                      </a:pPr>
                      <a:r>
                        <a:rPr lang="en-US" sz="800" kern="1200" dirty="0">
                          <a:solidFill>
                            <a:schemeClr val="tx1"/>
                          </a:solidFill>
                          <a:effectLst/>
                          <a:latin typeface="+mn-lt"/>
                          <a:ea typeface="+mn-ea"/>
                          <a:cs typeface="+mn-cs"/>
                        </a:rPr>
                        <a:t>Humanities and Fine Arts - Department of Film &amp; Media Studies – Limited Internal</a:t>
                      </a:r>
                    </a:p>
                    <a:p>
                      <a:pPr marL="0" marR="0">
                        <a:lnSpc>
                          <a:spcPct val="115000"/>
                        </a:lnSpc>
                        <a:spcBef>
                          <a:spcPts val="0"/>
                        </a:spcBef>
                        <a:spcAft>
                          <a:spcPts val="0"/>
                        </a:spcAft>
                      </a:pPr>
                      <a:r>
                        <a:rPr lang="en-US" sz="800" kern="1200" dirty="0">
                          <a:solidFill>
                            <a:schemeClr val="tx1"/>
                          </a:solidFill>
                          <a:effectLst/>
                          <a:latin typeface="+mn-lt"/>
                          <a:ea typeface="+mn-ea"/>
                          <a:cs typeface="+mn-cs"/>
                        </a:rPr>
                        <a:t>Control Review</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baseline="0" dirty="0">
                          <a:solidFill>
                            <a:schemeClr val="tx1"/>
                          </a:solidFill>
                          <a:effectLst/>
                          <a:latin typeface="+mn-lt"/>
                          <a:ea typeface="Times New Roman" panose="02020603050405020304" pitchFamily="18" charset="0"/>
                          <a:cs typeface="Times New Roman" panose="02020603050405020304" pitchFamily="18" charset="0"/>
                        </a:rPr>
                        <a:t>October 20, 2023</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1408243656"/>
                  </a:ext>
                </a:extLst>
              </a:tr>
              <a:tr h="263892">
                <a:tc>
                  <a:txBody>
                    <a:bodyPr/>
                    <a:lstStyle/>
                    <a:p>
                      <a:pPr marL="0" marR="0" algn="ctr">
                        <a:lnSpc>
                          <a:spcPct val="115000"/>
                        </a:lnSpc>
                        <a:spcBef>
                          <a:spcPts val="0"/>
                        </a:spcBef>
                        <a:spcAft>
                          <a:spcPts val="0"/>
                        </a:spcAft>
                      </a:pPr>
                      <a:r>
                        <a:rPr lang="en-US" sz="800" dirty="0" smtClean="0">
                          <a:solidFill>
                            <a:schemeClr val="tx1"/>
                          </a:solidFill>
                          <a:effectLst/>
                        </a:rPr>
                        <a:t>08-24-0001-2</a:t>
                      </a:r>
                      <a:endParaRPr lang="en-US" sz="800" dirty="0">
                        <a:solidFill>
                          <a:schemeClr val="tx1"/>
                        </a:solidFill>
                        <a:effectLst/>
                      </a:endParaRPr>
                    </a:p>
                  </a:txBody>
                  <a:tcPr marL="14233" marR="0" marT="0" marB="0" anchor="ctr"/>
                </a:tc>
                <a:tc>
                  <a:txBody>
                    <a:bodyPr/>
                    <a:lstStyle/>
                    <a:p>
                      <a:pPr marL="0" marR="0">
                        <a:lnSpc>
                          <a:spcPct val="115000"/>
                        </a:lnSpc>
                        <a:spcBef>
                          <a:spcPts val="0"/>
                        </a:spcBef>
                        <a:spcAft>
                          <a:spcPts val="0"/>
                        </a:spcAft>
                      </a:pPr>
                      <a:r>
                        <a:rPr lang="en-US" sz="800" kern="1200" dirty="0">
                          <a:solidFill>
                            <a:schemeClr val="tx1"/>
                          </a:solidFill>
                          <a:effectLst/>
                          <a:latin typeface="+mn-lt"/>
                          <a:ea typeface="+mn-ea"/>
                          <a:cs typeface="+mn-cs"/>
                        </a:rPr>
                        <a:t>Humanities and Fine Arts - Department of Linguistics – Limited Internal Control</a:t>
                      </a:r>
                    </a:p>
                    <a:p>
                      <a:pPr marL="0" marR="0">
                        <a:lnSpc>
                          <a:spcPct val="115000"/>
                        </a:lnSpc>
                        <a:spcBef>
                          <a:spcPts val="0"/>
                        </a:spcBef>
                        <a:spcAft>
                          <a:spcPts val="0"/>
                        </a:spcAft>
                      </a:pPr>
                      <a:r>
                        <a:rPr lang="en-US" sz="800" kern="1200" dirty="0">
                          <a:solidFill>
                            <a:schemeClr val="tx1"/>
                          </a:solidFill>
                          <a:effectLst/>
                          <a:latin typeface="+mn-lt"/>
                          <a:ea typeface="+mn-ea"/>
                          <a:cs typeface="+mn-cs"/>
                        </a:rPr>
                        <a:t>Review</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October 20</a:t>
                      </a:r>
                      <a:r>
                        <a:rPr lang="en-US" sz="800" baseline="0" dirty="0">
                          <a:solidFill>
                            <a:schemeClr val="tx1"/>
                          </a:solidFill>
                          <a:effectLst/>
                          <a:latin typeface="+mn-lt"/>
                          <a:ea typeface="Times New Roman" panose="02020603050405020304" pitchFamily="18" charset="0"/>
                          <a:cs typeface="Times New Roman" panose="02020603050405020304" pitchFamily="18" charset="0"/>
                        </a:rPr>
                        <a:t>, 2023</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4109384068"/>
                  </a:ext>
                </a:extLst>
              </a:tr>
              <a:tr h="296880">
                <a:tc>
                  <a:txBody>
                    <a:bodyPr/>
                    <a:lstStyle/>
                    <a:p>
                      <a:pPr marL="0" marR="0" algn="ctr">
                        <a:lnSpc>
                          <a:spcPct val="115000"/>
                        </a:lnSpc>
                        <a:spcBef>
                          <a:spcPts val="0"/>
                        </a:spcBef>
                        <a:spcAft>
                          <a:spcPts val="0"/>
                        </a:spcAft>
                      </a:pPr>
                      <a:r>
                        <a:rPr lang="en-US" sz="800" dirty="0" smtClean="0">
                          <a:solidFill>
                            <a:schemeClr val="tx1"/>
                          </a:solidFill>
                          <a:effectLst/>
                        </a:rPr>
                        <a:t>08-24-0002</a:t>
                      </a:r>
                      <a:endParaRPr lang="en-US" sz="800" dirty="0">
                        <a:solidFill>
                          <a:schemeClr val="tx1"/>
                        </a:solidFill>
                        <a:effectLst/>
                      </a:endParaRPr>
                    </a:p>
                  </a:txBody>
                  <a:tcPr marL="14233" marR="0" marT="0" marB="0" anchor="ctr"/>
                </a:tc>
                <a:tc>
                  <a:txBody>
                    <a:bodyPr/>
                    <a:lstStyle/>
                    <a:p>
                      <a:pPr marL="0" marR="0">
                        <a:lnSpc>
                          <a:spcPct val="115000"/>
                        </a:lnSpc>
                        <a:spcBef>
                          <a:spcPts val="0"/>
                        </a:spcBef>
                        <a:spcAft>
                          <a:spcPts val="0"/>
                        </a:spcAft>
                      </a:pPr>
                      <a:r>
                        <a:rPr lang="en-US" sz="800" kern="1200" dirty="0">
                          <a:solidFill>
                            <a:schemeClr val="tx1"/>
                          </a:solidFill>
                          <a:effectLst/>
                          <a:latin typeface="+mn-lt"/>
                          <a:ea typeface="+mn-ea"/>
                          <a:cs typeface="+mn-cs"/>
                        </a:rPr>
                        <a:t>Conflict of Interest/Conflict of Commitment in Research</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December 1, 2023</a:t>
                      </a:r>
                    </a:p>
                  </a:txBody>
                  <a:tcPr marL="14233" marR="0" marT="0" marB="0" anchor="ctr"/>
                </a:tc>
                <a:extLst>
                  <a:ext uri="{0D108BD9-81ED-4DB2-BD59-A6C34878D82A}">
                    <a16:rowId xmlns:a16="http://schemas.microsoft.com/office/drawing/2014/main" val="1598067077"/>
                  </a:ext>
                </a:extLst>
              </a:tr>
              <a:tr h="299322">
                <a:tc>
                  <a:txBody>
                    <a:bodyPr/>
                    <a:lstStyle/>
                    <a:p>
                      <a:pPr marL="0" marR="0" algn="ctr">
                        <a:lnSpc>
                          <a:spcPct val="115000"/>
                        </a:lnSpc>
                        <a:spcBef>
                          <a:spcPts val="0"/>
                        </a:spcBef>
                        <a:spcAft>
                          <a:spcPts val="0"/>
                        </a:spcAft>
                      </a:pPr>
                      <a:r>
                        <a:rPr lang="en-US" sz="800" dirty="0" smtClean="0">
                          <a:solidFill>
                            <a:schemeClr val="tx1"/>
                          </a:solidFill>
                          <a:effectLst/>
                        </a:rPr>
                        <a:t>08-24-0003</a:t>
                      </a:r>
                      <a:endParaRPr lang="en-US" sz="800" dirty="0">
                        <a:solidFill>
                          <a:schemeClr val="tx1"/>
                        </a:solidFill>
                        <a:effectLst/>
                      </a:endParaRP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Internal Control Review - Social Science Division</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latin typeface="+mn-lt"/>
                          <a:ea typeface="Times New Roman" panose="02020603050405020304" pitchFamily="18" charset="0"/>
                          <a:cs typeface="Times New Roman" panose="02020603050405020304" pitchFamily="18" charset="0"/>
                        </a:rPr>
                        <a:t>June 18, 2024</a:t>
                      </a:r>
                    </a:p>
                  </a:txBody>
                  <a:tcPr marL="14233" marR="0" marT="0" marB="0" anchor="ctr"/>
                </a:tc>
                <a:extLst>
                  <a:ext uri="{0D108BD9-81ED-4DB2-BD59-A6C34878D82A}">
                    <a16:rowId xmlns:a16="http://schemas.microsoft.com/office/drawing/2014/main" val="2390587450"/>
                  </a:ext>
                </a:extLst>
              </a:tr>
              <a:tr h="299322">
                <a:tc>
                  <a:txBody>
                    <a:bodyPr/>
                    <a:lstStyle/>
                    <a:p>
                      <a:pPr marL="0" marR="0" algn="ctr">
                        <a:lnSpc>
                          <a:spcPct val="115000"/>
                        </a:lnSpc>
                        <a:spcBef>
                          <a:spcPts val="0"/>
                        </a:spcBef>
                        <a:spcAft>
                          <a:spcPts val="0"/>
                        </a:spcAft>
                      </a:pPr>
                      <a:r>
                        <a:rPr lang="en-US" sz="800" dirty="0" smtClean="0">
                          <a:solidFill>
                            <a:schemeClr val="tx1"/>
                          </a:solidFill>
                          <a:effectLst/>
                        </a:rPr>
                        <a:t>08-24-0004</a:t>
                      </a:r>
                      <a:endParaRPr lang="en-US" sz="800" dirty="0">
                        <a:solidFill>
                          <a:schemeClr val="tx1"/>
                        </a:solidFill>
                        <a:effectLst/>
                      </a:endParaRPr>
                    </a:p>
                  </a:txBody>
                  <a:tcPr marL="14233" marR="0" marT="0" marB="0" anchor="ctr"/>
                </a:tc>
                <a:tc>
                  <a:txBody>
                    <a:bodyPr/>
                    <a:lstStyle/>
                    <a:p>
                      <a:pPr marL="0" marR="0">
                        <a:lnSpc>
                          <a:spcPct val="115000"/>
                        </a:lnSpc>
                        <a:spcBef>
                          <a:spcPts val="0"/>
                        </a:spcBef>
                        <a:spcAft>
                          <a:spcPts val="0"/>
                        </a:spcAft>
                      </a:pPr>
                      <a:r>
                        <a:rPr lang="en-US" sz="800" kern="1200" dirty="0">
                          <a:solidFill>
                            <a:schemeClr val="tx1"/>
                          </a:solidFill>
                          <a:effectLst/>
                          <a:latin typeface="+mn-lt"/>
                          <a:ea typeface="+mn-ea"/>
                          <a:cs typeface="+mn-cs"/>
                        </a:rPr>
                        <a:t>IT: Separation of Duties - Student Information Systems - Office of the Registrar</a:t>
                      </a:r>
                    </a:p>
                  </a:txBody>
                  <a:tcPr marL="14233" marR="0" marT="0" marB="0" anchor="ctr"/>
                </a:tc>
                <a:tc>
                  <a:txBody>
                    <a:bodyPr/>
                    <a:lstStyle/>
                    <a:p>
                      <a:pPr marL="0" marR="0" algn="ctr">
                        <a:lnSpc>
                          <a:spcPct val="115000"/>
                        </a:lnSpc>
                        <a:spcBef>
                          <a:spcPts val="0"/>
                        </a:spcBef>
                        <a:spcAft>
                          <a:spcPts val="0"/>
                        </a:spcAft>
                      </a:pPr>
                      <a:r>
                        <a:rPr lang="en-US" sz="800">
                          <a:solidFill>
                            <a:schemeClr val="tx1"/>
                          </a:solidFill>
                          <a:effectLst/>
                        </a:rPr>
                        <a:t>Audit</a:t>
                      </a:r>
                      <a:endParaRPr lang="en-US" sz="80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January 18, 2024</a:t>
                      </a:r>
                    </a:p>
                  </a:txBody>
                  <a:tcPr marL="14233" marR="0" marT="0" marB="0" anchor="ctr"/>
                </a:tc>
                <a:extLst>
                  <a:ext uri="{0D108BD9-81ED-4DB2-BD59-A6C34878D82A}">
                    <a16:rowId xmlns:a16="http://schemas.microsoft.com/office/drawing/2014/main" val="1424142782"/>
                  </a:ext>
                </a:extLst>
              </a:tr>
              <a:tr h="263892">
                <a:tc>
                  <a:txBody>
                    <a:bodyPr/>
                    <a:lstStyle/>
                    <a:p>
                      <a:pPr marL="0" marR="0" algn="ctr">
                        <a:lnSpc>
                          <a:spcPct val="115000"/>
                        </a:lnSpc>
                        <a:spcBef>
                          <a:spcPts val="0"/>
                        </a:spcBef>
                        <a:spcAft>
                          <a:spcPts val="0"/>
                        </a:spcAft>
                      </a:pPr>
                      <a:r>
                        <a:rPr lang="en-US" sz="800" dirty="0" smtClean="0">
                          <a:solidFill>
                            <a:schemeClr val="tx1"/>
                          </a:solidFill>
                          <a:effectLst/>
                        </a:rPr>
                        <a:t>08-24-0005</a:t>
                      </a:r>
                      <a:endParaRPr lang="en-US" sz="800" dirty="0">
                        <a:solidFill>
                          <a:schemeClr val="tx1"/>
                        </a:solidFill>
                        <a:effectLst/>
                      </a:endParaRPr>
                    </a:p>
                  </a:txBody>
                  <a:tcPr marL="14233" marR="0" marT="0" marB="0" anchor="ctr"/>
                </a:tc>
                <a:tc>
                  <a:txBody>
                    <a:bodyPr/>
                    <a:lstStyle/>
                    <a:p>
                      <a:pPr marL="0" marR="0">
                        <a:lnSpc>
                          <a:spcPct val="115000"/>
                        </a:lnSpc>
                        <a:spcBef>
                          <a:spcPts val="0"/>
                        </a:spcBef>
                        <a:spcAft>
                          <a:spcPts val="0"/>
                        </a:spcAft>
                      </a:pPr>
                      <a:r>
                        <a:rPr lang="en-US" sz="800" kern="1200" dirty="0">
                          <a:solidFill>
                            <a:schemeClr val="tx1"/>
                          </a:solidFill>
                          <a:effectLst/>
                          <a:latin typeface="+mn-lt"/>
                          <a:ea typeface="+mn-ea"/>
                          <a:cs typeface="+mn-cs"/>
                        </a:rPr>
                        <a:t>Faculty Housing</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mn-ea"/>
                          <a:cs typeface="+mn-cs"/>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March 26, 2024</a:t>
                      </a:r>
                    </a:p>
                  </a:txBody>
                  <a:tcPr marL="14233" marR="0" marT="0" marB="0" anchor="ctr"/>
                </a:tc>
                <a:extLst>
                  <a:ext uri="{0D108BD9-81ED-4DB2-BD59-A6C34878D82A}">
                    <a16:rowId xmlns:a16="http://schemas.microsoft.com/office/drawing/2014/main" val="1256574995"/>
                  </a:ext>
                </a:extLst>
              </a:tr>
              <a:tr h="263892">
                <a:tc>
                  <a:txBody>
                    <a:bodyPr/>
                    <a:lstStyle/>
                    <a:p>
                      <a:pPr marL="0" marR="0" algn="ctr">
                        <a:lnSpc>
                          <a:spcPct val="115000"/>
                        </a:lnSpc>
                        <a:spcBef>
                          <a:spcPts val="0"/>
                        </a:spcBef>
                        <a:spcAft>
                          <a:spcPts val="0"/>
                        </a:spcAft>
                      </a:pPr>
                      <a:r>
                        <a:rPr lang="en-US" sz="800" dirty="0" smtClean="0">
                          <a:solidFill>
                            <a:schemeClr val="tx1"/>
                          </a:solidFill>
                          <a:effectLst/>
                        </a:rPr>
                        <a:t>08-24-0006</a:t>
                      </a:r>
                      <a:endParaRPr lang="en-US" sz="800" dirty="0">
                        <a:solidFill>
                          <a:schemeClr val="tx1"/>
                        </a:solidFill>
                        <a:effectLst/>
                      </a:endParaRP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IT: Research Cybersecurity (systemwide)</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mn-ea"/>
                          <a:cs typeface="+mn-cs"/>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baseline="0" dirty="0">
                          <a:solidFill>
                            <a:schemeClr val="tx1"/>
                          </a:solidFill>
                          <a:effectLst/>
                          <a:latin typeface="+mn-lt"/>
                          <a:ea typeface="Times New Roman" panose="02020603050405020304" pitchFamily="18" charset="0"/>
                          <a:cs typeface="Times New Roman" panose="02020603050405020304" pitchFamily="18" charset="0"/>
                        </a:rPr>
                        <a:t>June 28, 2024</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1393549363"/>
                  </a:ext>
                </a:extLst>
              </a:tr>
              <a:tr h="263892">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smtClean="0">
                          <a:solidFill>
                            <a:schemeClr val="tx1"/>
                          </a:solidFill>
                          <a:effectLst/>
                        </a:rPr>
                        <a:t>08-24-0007</a:t>
                      </a:r>
                      <a:endParaRPr lang="en-US" sz="800" dirty="0">
                        <a:solidFill>
                          <a:schemeClr val="tx1"/>
                        </a:solidFill>
                        <a:effectLst/>
                      </a:endParaRP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IT: Legacy Systems Security</a:t>
                      </a: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latin typeface="+mn-lt"/>
                          <a:ea typeface="Times New Roman" panose="02020603050405020304" pitchFamily="18" charset="0"/>
                          <a:cs typeface="Times New Roman" panose="02020603050405020304" pitchFamily="18" charset="0"/>
                        </a:rPr>
                        <a:t>Advisory</a:t>
                      </a: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May 24, 2024</a:t>
                      </a:r>
                    </a:p>
                  </a:txBody>
                  <a:tcPr marL="14233" marR="0" marT="0" marB="0" anchor="ctr"/>
                </a:tc>
                <a:extLst>
                  <a:ext uri="{0D108BD9-81ED-4DB2-BD59-A6C34878D82A}">
                    <a16:rowId xmlns:a16="http://schemas.microsoft.com/office/drawing/2014/main" val="3423216266"/>
                  </a:ext>
                </a:extLst>
              </a:tr>
              <a:tr h="263892">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smtClean="0">
                          <a:solidFill>
                            <a:schemeClr val="tx1"/>
                          </a:solidFill>
                          <a:effectLst/>
                          <a:latin typeface="+mn-lt"/>
                          <a:ea typeface="Times New Roman" panose="02020603050405020304" pitchFamily="18" charset="0"/>
                          <a:cs typeface="Times New Roman" panose="02020603050405020304" pitchFamily="18" charset="0"/>
                        </a:rPr>
                        <a:t>08-24-0009</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Gift Cards</a:t>
                      </a: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latin typeface="+mn-lt"/>
                          <a:ea typeface="+mn-ea"/>
                          <a:cs typeface="+mn-cs"/>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May 2, 2024</a:t>
                      </a:r>
                    </a:p>
                  </a:txBody>
                  <a:tcPr marL="14233" marR="0" marT="0" marB="0" anchor="ctr"/>
                </a:tc>
                <a:extLst>
                  <a:ext uri="{0D108BD9-81ED-4DB2-BD59-A6C34878D82A}">
                    <a16:rowId xmlns:a16="http://schemas.microsoft.com/office/drawing/2014/main" val="3239982790"/>
                  </a:ext>
                </a:extLst>
              </a:tr>
              <a:tr h="263892">
                <a:tc>
                  <a:txBody>
                    <a:bodyPr/>
                    <a:lstStyle/>
                    <a:p>
                      <a:pPr marL="0" marR="0" algn="ctr">
                        <a:lnSpc>
                          <a:spcPct val="115000"/>
                        </a:lnSpc>
                        <a:spcBef>
                          <a:spcPts val="0"/>
                        </a:spcBef>
                        <a:spcAft>
                          <a:spcPts val="0"/>
                        </a:spcAft>
                      </a:pPr>
                      <a:r>
                        <a:rPr lang="en-US" sz="800" dirty="0" smtClean="0">
                          <a:solidFill>
                            <a:schemeClr val="tx1"/>
                          </a:solidFill>
                          <a:effectLst/>
                        </a:rPr>
                        <a:t>08-24-0010-1</a:t>
                      </a:r>
                      <a:endParaRPr lang="en-US" sz="800" dirty="0">
                        <a:solidFill>
                          <a:schemeClr val="tx1"/>
                        </a:solidFill>
                        <a:effectLst/>
                      </a:endParaRP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Executive Compensation – Chancellor’s Expenses</a:t>
                      </a: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latin typeface="+mn-lt"/>
                          <a:ea typeface="+mn-ea"/>
                          <a:cs typeface="+mn-cs"/>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April 24, 2024</a:t>
                      </a:r>
                    </a:p>
                  </a:txBody>
                  <a:tcPr marL="14233" marR="0" marT="0" marB="0" anchor="ctr"/>
                </a:tc>
                <a:extLst>
                  <a:ext uri="{0D108BD9-81ED-4DB2-BD59-A6C34878D82A}">
                    <a16:rowId xmlns:a16="http://schemas.microsoft.com/office/drawing/2014/main" val="1878309016"/>
                  </a:ext>
                </a:extLst>
              </a:tr>
              <a:tr h="263892">
                <a:tc>
                  <a:txBody>
                    <a:bodyPr/>
                    <a:lstStyle/>
                    <a:p>
                      <a:pPr marL="0" marR="0" algn="ctr">
                        <a:lnSpc>
                          <a:spcPct val="115000"/>
                        </a:lnSpc>
                        <a:spcBef>
                          <a:spcPts val="0"/>
                        </a:spcBef>
                        <a:spcAft>
                          <a:spcPts val="0"/>
                        </a:spcAft>
                      </a:pPr>
                      <a:r>
                        <a:rPr lang="en-US" sz="800" dirty="0" smtClean="0">
                          <a:solidFill>
                            <a:schemeClr val="tx1"/>
                          </a:solidFill>
                          <a:effectLst/>
                        </a:rPr>
                        <a:t>08-24-0010-2</a:t>
                      </a:r>
                      <a:endParaRPr lang="en-US" sz="800" dirty="0">
                        <a:solidFill>
                          <a:schemeClr val="tx1"/>
                        </a:solidFill>
                        <a:effectLst/>
                      </a:endParaRP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Annual Report on Executive Compensation (</a:t>
                      </a:r>
                      <a:r>
                        <a:rPr lang="en-US" sz="800" kern="1200" dirty="0" err="1">
                          <a:solidFill>
                            <a:schemeClr val="tx1"/>
                          </a:solidFill>
                          <a:effectLst/>
                          <a:latin typeface="+mn-lt"/>
                          <a:ea typeface="+mn-ea"/>
                          <a:cs typeface="+mn-cs"/>
                        </a:rPr>
                        <a:t>AREC</a:t>
                      </a:r>
                      <a:r>
                        <a:rPr lang="en-US" sz="800" kern="1200" dirty="0">
                          <a:solidFill>
                            <a:schemeClr val="tx1"/>
                          </a:solidFill>
                          <a:effectLst/>
                          <a:latin typeface="+mn-lt"/>
                          <a:ea typeface="+mn-ea"/>
                          <a:cs typeface="+mn-cs"/>
                        </a:rPr>
                        <a:t>)</a:t>
                      </a: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latin typeface="+mn-lt"/>
                          <a:ea typeface="+mn-ea"/>
                          <a:cs typeface="+mn-cs"/>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latin typeface="+mn-lt"/>
                          <a:ea typeface="Times New Roman" panose="02020603050405020304" pitchFamily="18" charset="0"/>
                          <a:cs typeface="Times New Roman" panose="02020603050405020304" pitchFamily="18" charset="0"/>
                        </a:rPr>
                        <a:t>June 27, 2024</a:t>
                      </a:r>
                    </a:p>
                  </a:txBody>
                  <a:tcPr marL="14233" marR="0" marT="0" marB="0" anchor="ctr"/>
                </a:tc>
                <a:extLst>
                  <a:ext uri="{0D108BD9-81ED-4DB2-BD59-A6C34878D82A}">
                    <a16:rowId xmlns:a16="http://schemas.microsoft.com/office/drawing/2014/main" val="4293778455"/>
                  </a:ext>
                </a:extLst>
              </a:tr>
            </a:tbl>
          </a:graphicData>
        </a:graphic>
      </p:graphicFrame>
      <p:sp>
        <p:nvSpPr>
          <p:cNvPr id="3" name="TextBox 2">
            <a:extLst>
              <a:ext uri="{FF2B5EF4-FFF2-40B4-BE49-F238E27FC236}">
                <a16:creationId xmlns:a16="http://schemas.microsoft.com/office/drawing/2014/main" id="{CE2DAD2D-FF50-4E19-9320-6B221849A1DB}"/>
              </a:ext>
            </a:extLst>
          </p:cNvPr>
          <p:cNvSpPr txBox="1"/>
          <p:nvPr/>
        </p:nvSpPr>
        <p:spPr>
          <a:xfrm>
            <a:off x="1028699" y="6474190"/>
            <a:ext cx="6324599" cy="200055"/>
          </a:xfrm>
          <a:prstGeom prst="rect">
            <a:avLst/>
          </a:prstGeom>
          <a:noFill/>
        </p:spPr>
        <p:txBody>
          <a:bodyPr wrap="square" rtlCol="0">
            <a:spAutoFit/>
          </a:bodyPr>
          <a:lstStyle/>
          <a:p>
            <a:r>
              <a:rPr lang="en-US" sz="700" dirty="0"/>
              <a:t> * Final Report.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73" y="209700"/>
            <a:ext cx="7704667" cy="609599"/>
          </a:xfrm>
        </p:spPr>
        <p:txBody>
          <a:bodyPr>
            <a:normAutofit/>
          </a:bodyPr>
          <a:lstStyle/>
          <a:p>
            <a:pPr algn="ctr"/>
            <a:r>
              <a:rPr lang="en-US" sz="3200" b="1" u="sng" dirty="0" err="1">
                <a:effectLst/>
                <a:latin typeface="Baskerville Old Face" panose="02020602080505020303" pitchFamily="18" charset="0"/>
              </a:rPr>
              <a:t>FY24</a:t>
            </a:r>
            <a:r>
              <a:rPr lang="en-US" sz="3200" b="1" u="sng" dirty="0">
                <a:effectLst/>
                <a:latin typeface="Baskerville Old Face" panose="02020602080505020303" pitchFamily="18" charset="0"/>
              </a:rPr>
              <a:t> Projects</a:t>
            </a:r>
          </a:p>
        </p:txBody>
      </p:sp>
      <p:sp>
        <p:nvSpPr>
          <p:cNvPr id="7" name="Slide Number Placeholder 6"/>
          <p:cNvSpPr>
            <a:spLocks noGrp="1"/>
          </p:cNvSpPr>
          <p:nvPr>
            <p:ph type="sldNum" sz="quarter" idx="12"/>
          </p:nvPr>
        </p:nvSpPr>
        <p:spPr>
          <a:xfrm>
            <a:off x="3984258" y="6492875"/>
            <a:ext cx="413483" cy="365125"/>
          </a:xfrm>
        </p:spPr>
        <p:txBody>
          <a:bodyPr/>
          <a:lstStyle/>
          <a:p>
            <a:fld id="{D18737D0-1F07-487A-BC82-FDF5B924E95B}" type="slidenum">
              <a:rPr lang="en-US" b="1" smtClean="0">
                <a:solidFill>
                  <a:schemeClr val="tx1"/>
                </a:solidFill>
              </a:rPr>
              <a:pPr/>
              <a:t>16</a:t>
            </a:fld>
            <a:endParaRPr lang="en-US" sz="1000" b="1" dirty="0">
              <a:solidFill>
                <a:schemeClr val="tx1"/>
              </a:solidFill>
            </a:endParaRPr>
          </a:p>
        </p:txBody>
      </p:sp>
      <p:sp>
        <p:nvSpPr>
          <p:cNvPr id="6" name="Rectangle 5"/>
          <p:cNvSpPr/>
          <p:nvPr/>
        </p:nvSpPr>
        <p:spPr>
          <a:xfrm>
            <a:off x="76200" y="6491877"/>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graphicFrame>
        <p:nvGraphicFramePr>
          <p:cNvPr id="5" name="Table 4"/>
          <p:cNvGraphicFramePr>
            <a:graphicFrameLocks noGrp="1"/>
          </p:cNvGraphicFramePr>
          <p:nvPr>
            <p:extLst>
              <p:ext uri="{D42A27DB-BD31-4B8C-83A1-F6EECF244321}">
                <p14:modId xmlns:p14="http://schemas.microsoft.com/office/powerpoint/2010/main" val="2243212324"/>
              </p:ext>
            </p:extLst>
          </p:nvPr>
        </p:nvGraphicFramePr>
        <p:xfrm>
          <a:off x="1159241" y="1295400"/>
          <a:ext cx="6476999" cy="1905206"/>
        </p:xfrm>
        <a:graphic>
          <a:graphicData uri="http://schemas.openxmlformats.org/drawingml/2006/table">
            <a:tbl>
              <a:tblPr>
                <a:tableStyleId>{8A107856-5554-42FB-B03E-39F5DBC370BA}</a:tableStyleId>
              </a:tblPr>
              <a:tblGrid>
                <a:gridCol w="843237">
                  <a:extLst>
                    <a:ext uri="{9D8B030D-6E8A-4147-A177-3AD203B41FA5}">
                      <a16:colId xmlns:a16="http://schemas.microsoft.com/office/drawing/2014/main" val="885113766"/>
                    </a:ext>
                  </a:extLst>
                </a:gridCol>
                <a:gridCol w="4132561">
                  <a:extLst>
                    <a:ext uri="{9D8B030D-6E8A-4147-A177-3AD203B41FA5}">
                      <a16:colId xmlns:a16="http://schemas.microsoft.com/office/drawing/2014/main" val="1083376243"/>
                    </a:ext>
                  </a:extLst>
                </a:gridCol>
                <a:gridCol w="558819">
                  <a:extLst>
                    <a:ext uri="{9D8B030D-6E8A-4147-A177-3AD203B41FA5}">
                      <a16:colId xmlns:a16="http://schemas.microsoft.com/office/drawing/2014/main" val="888358974"/>
                    </a:ext>
                  </a:extLst>
                </a:gridCol>
                <a:gridCol w="942382">
                  <a:extLst>
                    <a:ext uri="{9D8B030D-6E8A-4147-A177-3AD203B41FA5}">
                      <a16:colId xmlns:a16="http://schemas.microsoft.com/office/drawing/2014/main" val="1979490990"/>
                    </a:ext>
                  </a:extLst>
                </a:gridCol>
              </a:tblGrid>
              <a:tr h="381000">
                <a:tc gridSpan="4">
                  <a:txBody>
                    <a:bodyPr/>
                    <a:lstStyle/>
                    <a:p>
                      <a:pPr marL="0" marR="0" indent="0" algn="ctr" defTabSz="457200" rtl="0" eaLnBrk="1" latinLnBrk="0" hangingPunct="1">
                        <a:lnSpc>
                          <a:spcPct val="115000"/>
                        </a:lnSpc>
                        <a:spcBef>
                          <a:spcPts val="0"/>
                        </a:spcBef>
                        <a:spcAft>
                          <a:spcPts val="0"/>
                        </a:spcAft>
                      </a:pPr>
                      <a:r>
                        <a:rPr lang="en-US" sz="1000" b="1" kern="1200" dirty="0">
                          <a:solidFill>
                            <a:schemeClr val="dk1"/>
                          </a:solidFill>
                          <a:effectLst/>
                          <a:latin typeface="+mn-lt"/>
                          <a:ea typeface="+mn-ea"/>
                          <a:cs typeface="+mn-cs"/>
                        </a:rPr>
                        <a:t>FY 2023-24 Projects Issued During FY 2024-25</a:t>
                      </a:r>
                    </a:p>
                  </a:txBody>
                  <a:tcPr marL="14233" marR="0" marT="0" marB="0" anchor="ctr"/>
                </a:tc>
                <a:tc hMerge="1">
                  <a:txBody>
                    <a:bodyPr/>
                    <a:lstStyle/>
                    <a:p>
                      <a:pPr marL="0" marR="0">
                        <a:lnSpc>
                          <a:spcPct val="115000"/>
                        </a:lnSpc>
                        <a:spcBef>
                          <a:spcPts val="0"/>
                        </a:spcBef>
                        <a:spcAft>
                          <a:spcPts val="0"/>
                        </a:spcAft>
                      </a:pPr>
                      <a:endParaRPr lang="en-US" sz="800" dirty="0">
                        <a:solidFill>
                          <a:schemeClr val="tx1"/>
                        </a:solidFill>
                        <a:effectLst/>
                      </a:endParaRPr>
                    </a:p>
                  </a:txBody>
                  <a:tcPr marL="14233" marR="0" marT="0" marB="0" anchor="ctr"/>
                </a:tc>
                <a:tc hMerge="1">
                  <a:txBody>
                    <a:bodyPr/>
                    <a:lstStyle/>
                    <a:p>
                      <a:pPr marL="0" marR="0">
                        <a:lnSpc>
                          <a:spcPct val="115000"/>
                        </a:lnSpc>
                        <a:spcBef>
                          <a:spcPts val="0"/>
                        </a:spcBef>
                        <a:spcAft>
                          <a:spcPts val="0"/>
                        </a:spcAft>
                      </a:pP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hMerge="1">
                  <a:txBody>
                    <a:bodyPr/>
                    <a:lstStyle/>
                    <a:p>
                      <a:pPr marL="0" marR="0">
                        <a:lnSpc>
                          <a:spcPct val="115000"/>
                        </a:lnSpc>
                        <a:spcBef>
                          <a:spcPts val="0"/>
                        </a:spcBef>
                        <a:spcAft>
                          <a:spcPts val="0"/>
                        </a:spcAft>
                      </a:pP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3219068412"/>
                  </a:ext>
                </a:extLst>
              </a:tr>
              <a:tr h="309639">
                <a:tc>
                  <a:txBody>
                    <a:bodyPr/>
                    <a:lstStyle/>
                    <a:p>
                      <a:pPr marL="0" marR="0" algn="ctr">
                        <a:lnSpc>
                          <a:spcPct val="115000"/>
                        </a:lnSpc>
                        <a:spcBef>
                          <a:spcPts val="0"/>
                        </a:spcBef>
                        <a:spcAft>
                          <a:spcPts val="0"/>
                        </a:spcAft>
                      </a:pPr>
                      <a:r>
                        <a:rPr lang="en-US" sz="900" b="1" dirty="0">
                          <a:effectLst/>
                        </a:rPr>
                        <a:t>Project No.</a:t>
                      </a:r>
                      <a:endParaRPr lang="en-US" sz="9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900" b="1" dirty="0">
                          <a:effectLst/>
                        </a:rPr>
                        <a:t>Title </a:t>
                      </a:r>
                      <a:endParaRPr lang="en-US" sz="9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900" b="1" dirty="0">
                          <a:effectLst/>
                        </a:rPr>
                        <a:t>Type</a:t>
                      </a:r>
                      <a:endParaRPr lang="en-US" sz="9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900" b="1" dirty="0">
                          <a:effectLst/>
                        </a:rPr>
                        <a:t>Report Date</a:t>
                      </a:r>
                      <a:endParaRPr lang="en-US" sz="900" b="1" dirty="0">
                        <a:effectLst/>
                        <a:latin typeface="Palatino"/>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1144861846"/>
                  </a:ext>
                </a:extLst>
              </a:tr>
              <a:tr h="309639">
                <a:tc>
                  <a:txBody>
                    <a:bodyPr/>
                    <a:lstStyle/>
                    <a:p>
                      <a:pPr marL="0" marR="0" algn="ctr">
                        <a:lnSpc>
                          <a:spcPct val="115000"/>
                        </a:lnSpc>
                        <a:spcBef>
                          <a:spcPts val="0"/>
                        </a:spcBef>
                        <a:spcAft>
                          <a:spcPts val="0"/>
                        </a:spcAft>
                      </a:pPr>
                      <a:r>
                        <a:rPr lang="en-US" sz="800" dirty="0" smtClean="0">
                          <a:solidFill>
                            <a:schemeClr val="tx1"/>
                          </a:solidFill>
                          <a:effectLst/>
                          <a:latin typeface="+mn-lt"/>
                          <a:ea typeface="Times New Roman" panose="02020603050405020304" pitchFamily="18" charset="0"/>
                          <a:cs typeface="Times New Roman" panose="02020603050405020304" pitchFamily="18" charset="0"/>
                        </a:rPr>
                        <a:t>08-24-0008</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Bias Incidents Collection and Reporting</a:t>
                      </a: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latin typeface="+mn-lt"/>
                          <a:ea typeface="Times New Roman" panose="02020603050405020304" pitchFamily="18" charset="0"/>
                          <a:cs typeface="Times New Roman" panose="02020603050405020304" pitchFamily="18" charset="0"/>
                        </a:rPr>
                        <a:t>Advisory</a:t>
                      </a:r>
                    </a:p>
                  </a:txBody>
                  <a:tcPr marL="14233" marR="0" marT="0" marB="0" anchor="ctr"/>
                </a:tc>
                <a:tc>
                  <a:txBody>
                    <a:bodyPr/>
                    <a:lstStyle/>
                    <a:p>
                      <a:pPr marL="0" marR="0" algn="ctr">
                        <a:lnSpc>
                          <a:spcPct val="115000"/>
                        </a:lnSpc>
                        <a:spcBef>
                          <a:spcPts val="0"/>
                        </a:spcBef>
                        <a:spcAft>
                          <a:spcPts val="0"/>
                        </a:spcAft>
                      </a:pPr>
                      <a:r>
                        <a:rPr lang="en-US" sz="800" baseline="0" dirty="0">
                          <a:solidFill>
                            <a:schemeClr val="tx1"/>
                          </a:solidFill>
                          <a:effectLst/>
                          <a:latin typeface="+mn-lt"/>
                          <a:ea typeface="Times New Roman" panose="02020603050405020304" pitchFamily="18" charset="0"/>
                          <a:cs typeface="Times New Roman" panose="02020603050405020304" pitchFamily="18" charset="0"/>
                        </a:rPr>
                        <a:t>July 26, 2024</a:t>
                      </a:r>
                      <a:endParaRPr lang="en-US" sz="800" dirty="0">
                        <a:solidFill>
                          <a:schemeClr val="tx1"/>
                        </a:solidFill>
                        <a:effectLst/>
                        <a:latin typeface="+mn-lt"/>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1688904711"/>
                  </a:ext>
                </a:extLst>
              </a:tr>
              <a:tr h="367356">
                <a:tc gridSpan="4">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1000" b="1" dirty="0">
                          <a:effectLst/>
                        </a:rPr>
                        <a:t>FY 2023-24 Audits and Projects to be Finalized During FY 2024-25</a:t>
                      </a:r>
                      <a:r>
                        <a:rPr lang="en-US" sz="800" b="1" dirty="0">
                          <a:effectLst/>
                        </a:rPr>
                        <a:t> </a:t>
                      </a:r>
                      <a:endParaRPr lang="en-US" sz="800" b="1" dirty="0">
                        <a:effectLst/>
                        <a:latin typeface="Palatino"/>
                        <a:ea typeface="Times New Roman" panose="02020603050405020304" pitchFamily="18" charset="0"/>
                        <a:cs typeface="Times New Roman" panose="02020603050405020304" pitchFamily="18" charset="0"/>
                      </a:endParaRPr>
                    </a:p>
                  </a:txBody>
                  <a:tcPr marL="14233"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7985022"/>
                  </a:ext>
                </a:extLst>
              </a:tr>
              <a:tr h="268786">
                <a:tc>
                  <a:txBody>
                    <a:bodyPr/>
                    <a:lstStyle/>
                    <a:p>
                      <a:pPr marL="0" marR="0" algn="ctr">
                        <a:lnSpc>
                          <a:spcPct val="115000"/>
                        </a:lnSpc>
                        <a:spcBef>
                          <a:spcPts val="0"/>
                        </a:spcBef>
                        <a:spcAft>
                          <a:spcPts val="0"/>
                        </a:spcAft>
                      </a:pPr>
                      <a:r>
                        <a:rPr lang="en-US" sz="900" b="1" dirty="0">
                          <a:effectLst/>
                        </a:rPr>
                        <a:t>Project No.</a:t>
                      </a:r>
                      <a:endParaRPr lang="en-US" sz="9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900" b="1" dirty="0">
                          <a:effectLst/>
                        </a:rPr>
                        <a:t>Title </a:t>
                      </a:r>
                      <a:endParaRPr lang="en-US" sz="9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900" b="1" dirty="0">
                          <a:effectLst/>
                        </a:rPr>
                        <a:t>Type</a:t>
                      </a:r>
                      <a:endParaRPr lang="en-US" sz="900" b="1" dirty="0">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900" b="1" dirty="0">
                          <a:effectLst/>
                        </a:rPr>
                        <a:t>Report Date</a:t>
                      </a:r>
                      <a:endParaRPr lang="en-US" sz="900" b="1" dirty="0">
                        <a:effectLst/>
                        <a:latin typeface="Palatino"/>
                        <a:ea typeface="Times New Roman" panose="02020603050405020304" pitchFamily="18" charset="0"/>
                        <a:cs typeface="Times New Roman" panose="02020603050405020304" pitchFamily="18" charset="0"/>
                      </a:endParaRPr>
                    </a:p>
                  </a:txBody>
                  <a:tcPr marL="14233" marR="0" marT="0" marB="0" anchor="ctr"/>
                </a:tc>
                <a:extLst>
                  <a:ext uri="{0D108BD9-81ED-4DB2-BD59-A6C34878D82A}">
                    <a16:rowId xmlns:a16="http://schemas.microsoft.com/office/drawing/2014/main" val="3129883273"/>
                  </a:ext>
                </a:extLst>
              </a:tr>
              <a:tr h="268786">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smtClean="0">
                          <a:solidFill>
                            <a:schemeClr val="tx1"/>
                          </a:solidFill>
                          <a:effectLst/>
                        </a:rPr>
                        <a:t>08-24-0011</a:t>
                      </a:r>
                      <a:endParaRPr lang="en-US" sz="800" dirty="0">
                        <a:solidFill>
                          <a:schemeClr val="tx1"/>
                        </a:solidFill>
                        <a:effectLst/>
                      </a:endParaRPr>
                    </a:p>
                  </a:txBody>
                  <a:tcPr marL="14233" marR="0" marT="0" marB="0" anchor="ctr"/>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800" kern="1200" dirty="0">
                          <a:solidFill>
                            <a:schemeClr val="tx1"/>
                          </a:solidFill>
                          <a:effectLst/>
                          <a:latin typeface="+mn-lt"/>
                          <a:ea typeface="+mn-ea"/>
                          <a:cs typeface="+mn-cs"/>
                        </a:rPr>
                        <a:t>Critical Security Control in Large IT Departments </a:t>
                      </a:r>
                    </a:p>
                  </a:txBody>
                  <a:tcPr marL="14233" marR="0"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lang="en-US" sz="800" dirty="0">
                          <a:solidFill>
                            <a:schemeClr val="tx1"/>
                          </a:solidFill>
                          <a:effectLst/>
                        </a:rPr>
                        <a:t>Audit</a:t>
                      </a:r>
                      <a:endParaRPr lang="en-US" sz="800" dirty="0">
                        <a:solidFill>
                          <a:schemeClr val="tx1"/>
                        </a:solidFill>
                        <a:effectLst/>
                        <a:latin typeface="Palatino"/>
                        <a:ea typeface="Times New Roman" panose="02020603050405020304" pitchFamily="18" charset="0"/>
                        <a:cs typeface="Times New Roman" panose="02020603050405020304" pitchFamily="18" charset="0"/>
                      </a:endParaRPr>
                    </a:p>
                  </a:txBody>
                  <a:tcPr marL="14233" marR="0" marT="0" marB="0" anchor="ctr"/>
                </a:tc>
                <a:tc>
                  <a:txBody>
                    <a:bodyPr/>
                    <a:lstStyle/>
                    <a:p>
                      <a:pPr marL="0" marR="0" algn="ctr">
                        <a:lnSpc>
                          <a:spcPct val="115000"/>
                        </a:lnSpc>
                        <a:spcBef>
                          <a:spcPts val="0"/>
                        </a:spcBef>
                        <a:spcAft>
                          <a:spcPts val="0"/>
                        </a:spcAft>
                      </a:pPr>
                      <a:r>
                        <a:rPr lang="en-US" sz="800" dirty="0">
                          <a:solidFill>
                            <a:schemeClr val="tx1"/>
                          </a:solidFill>
                          <a:effectLst/>
                        </a:rPr>
                        <a:t>TBD</a:t>
                      </a:r>
                    </a:p>
                  </a:txBody>
                  <a:tcPr marL="14233" marR="0" marT="0" marB="0" anchor="ctr"/>
                </a:tc>
                <a:extLst>
                  <a:ext uri="{0D108BD9-81ED-4DB2-BD59-A6C34878D82A}">
                    <a16:rowId xmlns:a16="http://schemas.microsoft.com/office/drawing/2014/main" val="3441536073"/>
                  </a:ext>
                </a:extLst>
              </a:tr>
            </a:tbl>
          </a:graphicData>
        </a:graphic>
      </p:graphicFrame>
    </p:spTree>
    <p:extLst>
      <p:ext uri="{BB962C8B-B14F-4D97-AF65-F5344CB8AC3E}">
        <p14:creationId xmlns:p14="http://schemas.microsoft.com/office/powerpoint/2010/main" val="3681120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137" y="274281"/>
            <a:ext cx="7704667" cy="554422"/>
          </a:xfrm>
        </p:spPr>
        <p:txBody>
          <a:bodyPr>
            <a:normAutofit fontScale="90000"/>
          </a:bodyPr>
          <a:lstStyle/>
          <a:p>
            <a:pPr algn="ctr"/>
            <a:r>
              <a:rPr lang="en-US" b="1" u="sng" dirty="0" err="1">
                <a:latin typeface="Baskerville Old Face" panose="02020602080505020303" pitchFamily="18" charset="0"/>
              </a:rPr>
              <a:t>FY24</a:t>
            </a:r>
            <a:r>
              <a:rPr lang="en-US" b="1" u="sng" dirty="0">
                <a:latin typeface="Baskerville Old Face" panose="02020602080505020303" pitchFamily="18" charset="0"/>
              </a:rPr>
              <a:t> MCA Activity</a:t>
            </a:r>
          </a:p>
        </p:txBody>
      </p:sp>
      <p:sp>
        <p:nvSpPr>
          <p:cNvPr id="11" name="Slide Number Placeholder 10"/>
          <p:cNvSpPr>
            <a:spLocks noGrp="1"/>
          </p:cNvSpPr>
          <p:nvPr>
            <p:ph type="sldNum" sz="quarter" idx="12"/>
          </p:nvPr>
        </p:nvSpPr>
        <p:spPr>
          <a:xfrm>
            <a:off x="3810000" y="6492875"/>
            <a:ext cx="413483" cy="365125"/>
          </a:xfrm>
        </p:spPr>
        <p:txBody>
          <a:bodyPr/>
          <a:lstStyle/>
          <a:p>
            <a:fld id="{D18737D0-1F07-487A-BC82-FDF5B924E95B}" type="slidenum">
              <a:rPr lang="en-US" b="1" smtClean="0">
                <a:solidFill>
                  <a:schemeClr val="tx1"/>
                </a:solidFill>
              </a:rPr>
              <a:pPr/>
              <a:t>17</a:t>
            </a:fld>
            <a:endParaRPr lang="en-US" b="1" dirty="0">
              <a:solidFill>
                <a:schemeClr val="tx1"/>
              </a:solidFill>
            </a:endParaRPr>
          </a:p>
        </p:txBody>
      </p:sp>
      <p:sp>
        <p:nvSpPr>
          <p:cNvPr id="4" name="Rectangle 3"/>
          <p:cNvSpPr/>
          <p:nvPr/>
        </p:nvSpPr>
        <p:spPr>
          <a:xfrm>
            <a:off x="1424" y="6475216"/>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graphicFrame>
        <p:nvGraphicFramePr>
          <p:cNvPr id="7" name="Table 6"/>
          <p:cNvGraphicFramePr>
            <a:graphicFrameLocks noGrp="1"/>
          </p:cNvGraphicFramePr>
          <p:nvPr>
            <p:extLst>
              <p:ext uri="{D42A27DB-BD31-4B8C-83A1-F6EECF244321}">
                <p14:modId xmlns:p14="http://schemas.microsoft.com/office/powerpoint/2010/main" val="2761217989"/>
              </p:ext>
            </p:extLst>
          </p:nvPr>
        </p:nvGraphicFramePr>
        <p:xfrm>
          <a:off x="962794" y="3030084"/>
          <a:ext cx="2743200" cy="2743201"/>
        </p:xfrm>
        <a:graphic>
          <a:graphicData uri="http://schemas.openxmlformats.org/drawingml/2006/table">
            <a:tbl>
              <a:tblPr>
                <a:tableStyleId>{284E427A-3D55-4303-BF80-6455036E1DE7}</a:tableStyleId>
              </a:tblPr>
              <a:tblGrid>
                <a:gridCol w="2133599">
                  <a:extLst>
                    <a:ext uri="{9D8B030D-6E8A-4147-A177-3AD203B41FA5}">
                      <a16:colId xmlns:a16="http://schemas.microsoft.com/office/drawing/2014/main" val="20000"/>
                    </a:ext>
                  </a:extLst>
                </a:gridCol>
                <a:gridCol w="609601">
                  <a:extLst>
                    <a:ext uri="{9D8B030D-6E8A-4147-A177-3AD203B41FA5}">
                      <a16:colId xmlns:a16="http://schemas.microsoft.com/office/drawing/2014/main" val="20001"/>
                    </a:ext>
                  </a:extLst>
                </a:gridCol>
              </a:tblGrid>
              <a:tr h="381712">
                <a:tc>
                  <a:txBody>
                    <a:bodyPr/>
                    <a:lstStyle/>
                    <a:p>
                      <a:pPr algn="l" rtl="0" fontAlgn="ctr"/>
                      <a:endParaRPr lang="en-US" sz="1400" b="1" i="0" u="none" strike="noStrike" dirty="0">
                        <a:solidFill>
                          <a:srgbClr val="000000"/>
                        </a:solidFill>
                        <a:effectLst/>
                        <a:latin typeface="+mj-lt"/>
                      </a:endParaRPr>
                    </a:p>
                  </a:txBody>
                  <a:tcPr marL="9173" marR="9173" marT="9173" marB="0" anchor="ctr"/>
                </a:tc>
                <a:tc>
                  <a:txBody>
                    <a:bodyPr/>
                    <a:lstStyle/>
                    <a:p>
                      <a:pPr algn="ctr" rtl="0" fontAlgn="ctr"/>
                      <a:r>
                        <a:rPr lang="en-US" sz="1400" u="none" strike="noStrike" dirty="0" err="1">
                          <a:effectLst/>
                          <a:latin typeface="+mj-lt"/>
                        </a:rPr>
                        <a:t>FY24</a:t>
                      </a:r>
                      <a:endParaRPr lang="en-US" sz="1400" b="1" i="0" u="none" strike="noStrike" dirty="0">
                        <a:solidFill>
                          <a:schemeClr val="tx1"/>
                        </a:solidFill>
                        <a:effectLst/>
                        <a:latin typeface="+mj-lt"/>
                      </a:endParaRPr>
                    </a:p>
                  </a:txBody>
                  <a:tcPr marL="9173" marR="9173" marT="9173" marB="0" anchor="ctr"/>
                </a:tc>
                <a:extLst>
                  <a:ext uri="{0D108BD9-81ED-4DB2-BD59-A6C34878D82A}">
                    <a16:rowId xmlns:a16="http://schemas.microsoft.com/office/drawing/2014/main" val="10000"/>
                  </a:ext>
                </a:extLst>
              </a:tr>
              <a:tr h="644141">
                <a:tc>
                  <a:txBody>
                    <a:bodyPr/>
                    <a:lstStyle/>
                    <a:p>
                      <a:pPr algn="l" rtl="0" fontAlgn="ctr"/>
                      <a:r>
                        <a:rPr lang="en-US" sz="1400" u="none" strike="noStrike" dirty="0">
                          <a:effectLst/>
                          <a:latin typeface="+mj-lt"/>
                        </a:rPr>
                        <a:t> MCAs open as of July 1st</a:t>
                      </a:r>
                      <a:endParaRPr lang="en-US" sz="1400" b="1" i="0" u="none" strike="noStrike" dirty="0">
                        <a:solidFill>
                          <a:srgbClr val="000000"/>
                        </a:solidFill>
                        <a:effectLst/>
                        <a:latin typeface="+mj-lt"/>
                      </a:endParaRPr>
                    </a:p>
                  </a:txBody>
                  <a:tcPr marL="9173" marR="9173" marT="9173" marB="0" anchor="ctr"/>
                </a:tc>
                <a:tc>
                  <a:txBody>
                    <a:bodyPr/>
                    <a:lstStyle/>
                    <a:p>
                      <a:pPr algn="ctr"/>
                      <a:r>
                        <a:rPr lang="en-US" sz="1400" b="0" dirty="0">
                          <a:solidFill>
                            <a:schemeClr val="tx1"/>
                          </a:solidFill>
                          <a:latin typeface="+mj-lt"/>
                        </a:rPr>
                        <a:t>33</a:t>
                      </a:r>
                    </a:p>
                  </a:txBody>
                  <a:tcPr marL="9173" marR="9173" marT="9173" marB="0" anchor="ctr"/>
                </a:tc>
                <a:extLst>
                  <a:ext uri="{0D108BD9-81ED-4DB2-BD59-A6C34878D82A}">
                    <a16:rowId xmlns:a16="http://schemas.microsoft.com/office/drawing/2014/main" val="10001"/>
                  </a:ext>
                </a:extLst>
              </a:tr>
              <a:tr h="572390">
                <a:tc>
                  <a:txBody>
                    <a:bodyPr/>
                    <a:lstStyle/>
                    <a:p>
                      <a:pPr algn="l" rtl="0" fontAlgn="ctr"/>
                      <a:r>
                        <a:rPr lang="en-US" sz="1400" u="none" strike="noStrike" dirty="0">
                          <a:effectLst/>
                          <a:latin typeface="+mj-lt"/>
                        </a:rPr>
                        <a:t> MCAs added</a:t>
                      </a:r>
                      <a:endParaRPr lang="en-US" sz="1400" b="1" i="0" u="none" strike="noStrike" dirty="0">
                        <a:solidFill>
                          <a:schemeClr val="tx1"/>
                        </a:solidFill>
                        <a:effectLst/>
                        <a:latin typeface="+mj-lt"/>
                      </a:endParaRPr>
                    </a:p>
                  </a:txBody>
                  <a:tcPr marL="9173" marR="9173" marT="9173" marB="0" anchor="ctr"/>
                </a:tc>
                <a:tc>
                  <a:txBody>
                    <a:bodyPr/>
                    <a:lstStyle/>
                    <a:p>
                      <a:pPr algn="ctr"/>
                      <a:r>
                        <a:rPr lang="en-US" sz="1400" b="0" dirty="0">
                          <a:solidFill>
                            <a:schemeClr val="tx1"/>
                          </a:solidFill>
                          <a:latin typeface="+mj-lt"/>
                        </a:rPr>
                        <a:t>45</a:t>
                      </a:r>
                    </a:p>
                  </a:txBody>
                  <a:tcPr marL="9173" marR="9173" marT="9173" marB="0" anchor="ctr"/>
                </a:tc>
                <a:extLst>
                  <a:ext uri="{0D108BD9-81ED-4DB2-BD59-A6C34878D82A}">
                    <a16:rowId xmlns:a16="http://schemas.microsoft.com/office/drawing/2014/main" val="10002"/>
                  </a:ext>
                </a:extLst>
              </a:tr>
              <a:tr h="572568">
                <a:tc>
                  <a:txBody>
                    <a:bodyPr/>
                    <a:lstStyle/>
                    <a:p>
                      <a:pPr algn="l" rtl="0" fontAlgn="ctr"/>
                      <a:r>
                        <a:rPr lang="en-US" sz="1400" u="none" strike="noStrike" dirty="0">
                          <a:effectLst/>
                          <a:latin typeface="+mj-lt"/>
                        </a:rPr>
                        <a:t> MCAs closed</a:t>
                      </a:r>
                      <a:endParaRPr lang="en-US" sz="1400" b="1" i="0" u="none" strike="noStrike" dirty="0">
                        <a:solidFill>
                          <a:srgbClr val="000000"/>
                        </a:solidFill>
                        <a:effectLst/>
                        <a:latin typeface="+mj-lt"/>
                      </a:endParaRPr>
                    </a:p>
                  </a:txBody>
                  <a:tcPr marL="9173" marR="9173" marT="9173" marB="0" anchor="ctr"/>
                </a:tc>
                <a:tc>
                  <a:txBody>
                    <a:bodyPr/>
                    <a:lstStyle/>
                    <a:p>
                      <a:pPr algn="ctr"/>
                      <a:r>
                        <a:rPr lang="en-US" sz="1400" b="0" dirty="0">
                          <a:solidFill>
                            <a:schemeClr val="tx1"/>
                          </a:solidFill>
                          <a:latin typeface="+mj-lt"/>
                        </a:rPr>
                        <a:t>48</a:t>
                      </a:r>
                    </a:p>
                  </a:txBody>
                  <a:tcPr marL="9173" marR="9173" marT="9173" marB="0" anchor="ctr"/>
                </a:tc>
                <a:extLst>
                  <a:ext uri="{0D108BD9-81ED-4DB2-BD59-A6C34878D82A}">
                    <a16:rowId xmlns:a16="http://schemas.microsoft.com/office/drawing/2014/main" val="10003"/>
                  </a:ext>
                </a:extLst>
              </a:tr>
              <a:tr h="572390">
                <a:tc>
                  <a:txBody>
                    <a:bodyPr/>
                    <a:lstStyle/>
                    <a:p>
                      <a:pPr algn="l" rtl="0" fontAlgn="ctr"/>
                      <a:r>
                        <a:rPr lang="en-US" sz="1400" u="none" strike="noStrike" dirty="0">
                          <a:effectLst/>
                          <a:latin typeface="+mj-lt"/>
                        </a:rPr>
                        <a:t> MCAs as of June 30th </a:t>
                      </a:r>
                      <a:endParaRPr lang="en-US" sz="1400" b="1" i="0" u="none" strike="noStrike" dirty="0">
                        <a:solidFill>
                          <a:schemeClr val="tx1"/>
                        </a:solidFill>
                        <a:effectLst/>
                        <a:latin typeface="+mj-lt"/>
                      </a:endParaRPr>
                    </a:p>
                  </a:txBody>
                  <a:tcPr marL="9173" marR="9173" marT="9173" marB="0" anchor="ctr"/>
                </a:tc>
                <a:tc>
                  <a:txBody>
                    <a:bodyPr/>
                    <a:lstStyle/>
                    <a:p>
                      <a:pPr algn="ctr"/>
                      <a:r>
                        <a:rPr lang="en-US" sz="1400" b="0" dirty="0">
                          <a:solidFill>
                            <a:schemeClr val="tx1"/>
                          </a:solidFill>
                          <a:latin typeface="+mj-lt"/>
                        </a:rPr>
                        <a:t>23</a:t>
                      </a:r>
                    </a:p>
                  </a:txBody>
                  <a:tcPr marL="9173" marR="9173" marT="9173" marB="0" anchor="ctr"/>
                </a:tc>
                <a:extLst>
                  <a:ext uri="{0D108BD9-81ED-4DB2-BD59-A6C34878D82A}">
                    <a16:rowId xmlns:a16="http://schemas.microsoft.com/office/drawing/2014/main" val="10004"/>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935369253"/>
              </p:ext>
            </p:extLst>
          </p:nvPr>
        </p:nvGraphicFramePr>
        <p:xfrm>
          <a:off x="4378199" y="3291295"/>
          <a:ext cx="2667001" cy="1867089"/>
        </p:xfrm>
        <a:graphic>
          <a:graphicData uri="http://schemas.openxmlformats.org/drawingml/2006/table">
            <a:tbl>
              <a:tblPr>
                <a:tableStyleId>{284E427A-3D55-4303-BF80-6455036E1DE7}</a:tableStyleId>
              </a:tblPr>
              <a:tblGrid>
                <a:gridCol w="1752601">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tblGrid>
              <a:tr h="397607">
                <a:tc>
                  <a:txBody>
                    <a:bodyPr/>
                    <a:lstStyle/>
                    <a:p>
                      <a:pPr algn="ctr" rtl="0" fontAlgn="ctr"/>
                      <a:r>
                        <a:rPr lang="en-US" sz="1400" u="none" strike="noStrike" dirty="0">
                          <a:effectLst/>
                        </a:rPr>
                        <a:t>Open</a:t>
                      </a:r>
                      <a:endParaRPr lang="en-US" sz="1400" b="1" i="0" u="none" strike="noStrike" dirty="0">
                        <a:solidFill>
                          <a:schemeClr val="tx1"/>
                        </a:solidFill>
                        <a:effectLst/>
                        <a:latin typeface="Book Antiqua"/>
                      </a:endParaRPr>
                    </a:p>
                  </a:txBody>
                  <a:tcPr marL="9173" marR="9173" marT="9173" marB="0" anchor="ctr"/>
                </a:tc>
                <a:tc>
                  <a:txBody>
                    <a:bodyPr/>
                    <a:lstStyle/>
                    <a:p>
                      <a:pPr algn="ctr" rtl="0" fontAlgn="ctr"/>
                      <a:r>
                        <a:rPr lang="en-US" sz="1400" u="none" strike="noStrike" dirty="0">
                          <a:effectLst/>
                        </a:rPr>
                        <a:t>As of</a:t>
                      </a:r>
                    </a:p>
                    <a:p>
                      <a:pPr algn="ctr" rtl="0" fontAlgn="ctr"/>
                      <a:r>
                        <a:rPr lang="en-US" sz="1400" u="none" strike="noStrike" dirty="0">
                          <a:effectLst/>
                        </a:rPr>
                        <a:t>6/30/24</a:t>
                      </a:r>
                      <a:endParaRPr lang="en-US" sz="1400" b="1" i="0" u="none" strike="noStrike" dirty="0">
                        <a:solidFill>
                          <a:schemeClr val="tx1"/>
                        </a:solidFill>
                        <a:effectLst/>
                        <a:latin typeface="Book Antiqua"/>
                      </a:endParaRPr>
                    </a:p>
                  </a:txBody>
                  <a:tcPr marL="9173" marR="9173" marT="9173" marB="0" anchor="ctr"/>
                </a:tc>
                <a:extLst>
                  <a:ext uri="{0D108BD9-81ED-4DB2-BD59-A6C34878D82A}">
                    <a16:rowId xmlns:a16="http://schemas.microsoft.com/office/drawing/2014/main" val="10000"/>
                  </a:ext>
                </a:extLst>
              </a:tr>
              <a:tr h="497009">
                <a:tc>
                  <a:txBody>
                    <a:bodyPr/>
                    <a:lstStyle/>
                    <a:p>
                      <a:pPr algn="l" rtl="0" fontAlgn="ctr"/>
                      <a:r>
                        <a:rPr lang="en-US" sz="1400" u="none" strike="noStrike" baseline="0" dirty="0">
                          <a:effectLst/>
                        </a:rPr>
                        <a:t> Past Due</a:t>
                      </a:r>
                      <a:endParaRPr lang="en-US" sz="1400" b="1" i="0" u="none" strike="noStrike" dirty="0">
                        <a:solidFill>
                          <a:schemeClr val="tx1"/>
                        </a:solidFill>
                        <a:effectLst/>
                        <a:latin typeface="Book Antiqua" panose="02040602050305030304" pitchFamily="18" charset="0"/>
                      </a:endParaRPr>
                    </a:p>
                  </a:txBody>
                  <a:tcPr marL="9173" marR="9173" marT="9173" marB="0" anchor="ctr"/>
                </a:tc>
                <a:tc>
                  <a:txBody>
                    <a:bodyPr/>
                    <a:lstStyle/>
                    <a:p>
                      <a:pPr algn="ctr"/>
                      <a:r>
                        <a:rPr lang="en-US" sz="1400" b="1" dirty="0">
                          <a:solidFill>
                            <a:schemeClr val="tx1"/>
                          </a:solidFill>
                          <a:latin typeface="Book Antiqua" panose="02040602050305030304" pitchFamily="18" charset="0"/>
                        </a:rPr>
                        <a:t>5</a:t>
                      </a:r>
                    </a:p>
                  </a:txBody>
                  <a:tcPr marL="9173" marR="9173" marT="9173" marB="0" anchor="ctr"/>
                </a:tc>
                <a:extLst>
                  <a:ext uri="{0D108BD9-81ED-4DB2-BD59-A6C34878D82A}">
                    <a16:rowId xmlns:a16="http://schemas.microsoft.com/office/drawing/2014/main" val="10001"/>
                  </a:ext>
                </a:extLst>
              </a:tr>
              <a:tr h="596410">
                <a:tc>
                  <a:txBody>
                    <a:bodyPr/>
                    <a:lstStyle/>
                    <a:p>
                      <a:pPr algn="l" rtl="0" fontAlgn="ctr"/>
                      <a:r>
                        <a:rPr lang="en-US" sz="1400" u="none" strike="noStrike" dirty="0">
                          <a:effectLst/>
                        </a:rPr>
                        <a:t> High</a:t>
                      </a:r>
                      <a:r>
                        <a:rPr lang="en-US" sz="1400" u="none" strike="noStrike" baseline="0" dirty="0">
                          <a:effectLst/>
                        </a:rPr>
                        <a:t> Risk</a:t>
                      </a:r>
                      <a:endParaRPr lang="en-US" sz="1400" b="1" i="0" u="none" strike="noStrike" dirty="0">
                        <a:solidFill>
                          <a:schemeClr val="tx1"/>
                        </a:solidFill>
                        <a:effectLst/>
                        <a:latin typeface="Book Antiqua" panose="02040602050305030304" pitchFamily="18" charset="0"/>
                      </a:endParaRPr>
                    </a:p>
                  </a:txBody>
                  <a:tcPr marL="9173" marR="9173" marT="9173" marB="0" anchor="ctr"/>
                </a:tc>
                <a:tc>
                  <a:txBody>
                    <a:bodyPr/>
                    <a:lstStyle/>
                    <a:p>
                      <a:pPr algn="ctr"/>
                      <a:r>
                        <a:rPr lang="en-US" sz="1400" b="0" dirty="0">
                          <a:solidFill>
                            <a:schemeClr val="tx1"/>
                          </a:solidFill>
                          <a:latin typeface="Book Antiqua" panose="02040602050305030304" pitchFamily="18" charset="0"/>
                        </a:rPr>
                        <a:t>15</a:t>
                      </a:r>
                    </a:p>
                  </a:txBody>
                  <a:tcPr marL="9173" marR="9173" marT="9173" marB="0" anchor="ctr"/>
                </a:tc>
                <a:extLst>
                  <a:ext uri="{0D108BD9-81ED-4DB2-BD59-A6C34878D82A}">
                    <a16:rowId xmlns:a16="http://schemas.microsoft.com/office/drawing/2014/main" val="10002"/>
                  </a:ext>
                </a:extLst>
              </a:tr>
              <a:tr h="337777">
                <a:tc>
                  <a:txBody>
                    <a:bodyPr/>
                    <a:lstStyle/>
                    <a:p>
                      <a:pPr algn="l" rtl="0" fontAlgn="ctr"/>
                      <a:r>
                        <a:rPr lang="en-US" sz="1400" u="none" strike="noStrike" baseline="0" dirty="0">
                          <a:effectLst/>
                        </a:rPr>
                        <a:t> Past Due-High Risk</a:t>
                      </a:r>
                      <a:endParaRPr lang="en-US" sz="1400" b="1" i="0" u="none" strike="noStrike" dirty="0">
                        <a:solidFill>
                          <a:schemeClr val="tx1"/>
                        </a:solidFill>
                        <a:effectLst/>
                        <a:latin typeface="Book Antiqua" panose="02040602050305030304" pitchFamily="18" charset="0"/>
                      </a:endParaRPr>
                    </a:p>
                  </a:txBody>
                  <a:tcPr marL="9173" marR="9173" marT="9173" marB="0" anchor="ctr"/>
                </a:tc>
                <a:tc>
                  <a:txBody>
                    <a:bodyPr/>
                    <a:lstStyle/>
                    <a:p>
                      <a:pPr algn="ctr"/>
                      <a:r>
                        <a:rPr lang="en-US" sz="1400" b="0" dirty="0">
                          <a:solidFill>
                            <a:schemeClr val="tx1"/>
                          </a:solidFill>
                          <a:latin typeface="Book Antiqua" panose="02040602050305030304" pitchFamily="18" charset="0"/>
                        </a:rPr>
                        <a:t>4</a:t>
                      </a:r>
                    </a:p>
                  </a:txBody>
                  <a:tcPr marL="9173" marR="9173" marT="9173" marB="0" anchor="ctr"/>
                </a:tc>
                <a:extLst>
                  <a:ext uri="{0D108BD9-81ED-4DB2-BD59-A6C34878D82A}">
                    <a16:rowId xmlns:a16="http://schemas.microsoft.com/office/drawing/2014/main" val="10003"/>
                  </a:ext>
                </a:extLst>
              </a:tr>
            </a:tbl>
          </a:graphicData>
        </a:graphic>
      </p:graphicFrame>
      <p:sp>
        <p:nvSpPr>
          <p:cNvPr id="9" name="Rectangle 8"/>
          <p:cNvSpPr/>
          <p:nvPr/>
        </p:nvSpPr>
        <p:spPr>
          <a:xfrm>
            <a:off x="1544588" y="2620326"/>
            <a:ext cx="2031325" cy="369332"/>
          </a:xfrm>
          <a:prstGeom prst="rect">
            <a:avLst/>
          </a:prstGeom>
        </p:spPr>
        <p:txBody>
          <a:bodyPr wrap="none">
            <a:spAutoFit/>
          </a:bodyPr>
          <a:lstStyle/>
          <a:p>
            <a:r>
              <a:rPr lang="en-US" sz="1200" b="1" dirty="0">
                <a:ln w="0"/>
                <a:solidFill>
                  <a:schemeClr val="accent1"/>
                </a:solidFill>
                <a:effectLst>
                  <a:outerShdw blurRad="38100" dist="25400" dir="5400000" algn="ctr" rotWithShape="0">
                    <a:srgbClr val="6E747A">
                      <a:alpha val="43000"/>
                    </a:srgbClr>
                  </a:outerShdw>
                </a:effectLst>
                <a:latin typeface="Book Antiqua" panose="02040602050305030304" pitchFamily="18" charset="0"/>
              </a:rPr>
              <a:t> </a:t>
            </a:r>
            <a:r>
              <a:rPr lang="en-US" sz="1200" b="1" u="sng" dirty="0">
                <a:ln w="0"/>
                <a:effectLst>
                  <a:outerShdw blurRad="38100" dist="25400" dir="5400000" algn="ctr" rotWithShape="0">
                    <a:srgbClr val="6E747A">
                      <a:alpha val="43000"/>
                    </a:srgbClr>
                  </a:outerShdw>
                </a:effectLst>
                <a:latin typeface="Book Antiqua" panose="02040602050305030304" pitchFamily="18" charset="0"/>
              </a:rPr>
              <a:t>Activity Summary</a:t>
            </a:r>
            <a:r>
              <a:rPr lang="en-US" dirty="0">
                <a:ln w="0"/>
                <a:solidFill>
                  <a:schemeClr val="accent1"/>
                </a:solidFill>
                <a:effectLst>
                  <a:outerShdw blurRad="38100" dist="25400" dir="5400000" algn="ctr" rotWithShape="0">
                    <a:srgbClr val="6E747A">
                      <a:alpha val="43000"/>
                    </a:srgbClr>
                  </a:outerShdw>
                </a:effectLst>
                <a:latin typeface="Book Antiqua" panose="02040602050305030304" pitchFamily="18" charset="0"/>
              </a:rPr>
              <a:t>	</a:t>
            </a:r>
            <a:endParaRPr lang="en-US" dirty="0"/>
          </a:p>
        </p:txBody>
      </p:sp>
      <p:sp>
        <p:nvSpPr>
          <p:cNvPr id="10" name="Rectangle 9"/>
          <p:cNvSpPr/>
          <p:nvPr/>
        </p:nvSpPr>
        <p:spPr>
          <a:xfrm>
            <a:off x="3124200" y="2600846"/>
            <a:ext cx="5175002" cy="553998"/>
          </a:xfrm>
          <a:prstGeom prst="rect">
            <a:avLst/>
          </a:prstGeom>
        </p:spPr>
        <p:txBody>
          <a:bodyPr wrap="square">
            <a:spAutoFit/>
          </a:bodyPr>
          <a:lstStyle/>
          <a:p>
            <a:r>
              <a:rPr lang="en-US" b="1" dirty="0"/>
              <a:t>	</a:t>
            </a:r>
            <a:r>
              <a:rPr lang="en-US" sz="1200" b="1" u="sng" dirty="0">
                <a:ln w="0"/>
                <a:effectLst>
                  <a:outerShdw blurRad="38100" dist="25400" dir="5400000" algn="ctr" rotWithShape="0">
                    <a:srgbClr val="6E747A">
                      <a:alpha val="43000"/>
                    </a:srgbClr>
                  </a:outerShdw>
                </a:effectLst>
                <a:latin typeface="Book Antiqua" panose="02040602050305030304" pitchFamily="18" charset="0"/>
              </a:rPr>
              <a:t>Past Due, High Risk &amp; Past Due-High Risk </a:t>
            </a:r>
          </a:p>
          <a:p>
            <a:pPr algn="ctr"/>
            <a:r>
              <a:rPr lang="en-US" sz="1200" b="1" u="sng" dirty="0">
                <a:ln w="0"/>
                <a:effectLst>
                  <a:outerShdw blurRad="38100" dist="25400" dir="5400000" algn="ctr" rotWithShape="0">
                    <a:srgbClr val="6E747A">
                      <a:alpha val="43000"/>
                    </a:srgbClr>
                  </a:outerShdw>
                </a:effectLst>
                <a:latin typeface="Book Antiqua" panose="02040602050305030304" pitchFamily="18" charset="0"/>
              </a:rPr>
              <a:t>Open MCAs</a:t>
            </a:r>
          </a:p>
        </p:txBody>
      </p:sp>
      <p:sp>
        <p:nvSpPr>
          <p:cNvPr id="3" name="Rectangle 2"/>
          <p:cNvSpPr/>
          <p:nvPr/>
        </p:nvSpPr>
        <p:spPr>
          <a:xfrm>
            <a:off x="1219200" y="923710"/>
            <a:ext cx="6028543" cy="1323439"/>
          </a:xfrm>
          <a:prstGeom prst="rect">
            <a:avLst/>
          </a:prstGeom>
        </p:spPr>
        <p:txBody>
          <a:bodyPr wrap="square">
            <a:spAutoFit/>
          </a:bodyPr>
          <a:lstStyle/>
          <a:p>
            <a:r>
              <a:rPr lang="en-US" sz="1600" i="1" dirty="0">
                <a:latin typeface="Book Antiqua" panose="02040602050305030304" pitchFamily="18" charset="0"/>
              </a:rPr>
              <a:t>Audit and Advisory Services monitors the progress in completing management corrective actions (MCAs) that address internal control deficiencies identified during our reviews. The follow-up process on action items is critical as it assists University leadership in ensuring appropriate changes are implemented to mitigate risks.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8" y="381000"/>
            <a:ext cx="7765321" cy="1326321"/>
          </a:xfrm>
        </p:spPr>
        <p:txBody>
          <a:bodyPr>
            <a:normAutofit/>
          </a:bodyPr>
          <a:lstStyle/>
          <a:p>
            <a:pPr algn="ctr"/>
            <a:r>
              <a:rPr lang="en-US" sz="3200" b="1" u="sng" dirty="0">
                <a:effectLst/>
                <a:latin typeface="Baskerville Old Face" panose="02020602080505020303" pitchFamily="18" charset="0"/>
              </a:rPr>
              <a:t>Significant Risk &amp; Recurrent Internal Control Issues/Risks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873525002"/>
              </p:ext>
            </p:extLst>
          </p:nvPr>
        </p:nvGraphicFramePr>
        <p:xfrm>
          <a:off x="300830" y="1600200"/>
          <a:ext cx="8534400" cy="3966557"/>
        </p:xfrm>
        <a:graphic>
          <a:graphicData uri="http://schemas.openxmlformats.org/drawingml/2006/table">
            <a:tbl>
              <a:tblPr firstRow="1" bandRow="1">
                <a:tableStyleId>{21E4AEA4-8DFA-4A89-87EB-49C32662AFE0}</a:tableStyleId>
              </a:tblPr>
              <a:tblGrid>
                <a:gridCol w="2514600">
                  <a:extLst>
                    <a:ext uri="{9D8B030D-6E8A-4147-A177-3AD203B41FA5}">
                      <a16:colId xmlns:a16="http://schemas.microsoft.com/office/drawing/2014/main" val="20000"/>
                    </a:ext>
                  </a:extLst>
                </a:gridCol>
                <a:gridCol w="6019800">
                  <a:extLst>
                    <a:ext uri="{9D8B030D-6E8A-4147-A177-3AD203B41FA5}">
                      <a16:colId xmlns:a16="http://schemas.microsoft.com/office/drawing/2014/main" val="20002"/>
                    </a:ext>
                  </a:extLst>
                </a:gridCol>
              </a:tblGrid>
              <a:tr h="455304">
                <a:tc>
                  <a:txBody>
                    <a:bodyPr/>
                    <a:lstStyle/>
                    <a:p>
                      <a:pPr algn="ctr"/>
                      <a:r>
                        <a:rPr lang="en-US" sz="1050" dirty="0"/>
                        <a:t>Top</a:t>
                      </a:r>
                      <a:r>
                        <a:rPr lang="en-US" sz="1050" baseline="0" dirty="0"/>
                        <a:t> Five (5) Control Issues and Risks</a:t>
                      </a:r>
                      <a:endParaRPr lang="en-US" sz="1050" dirty="0"/>
                    </a:p>
                  </a:txBody>
                  <a:tcPr/>
                </a:tc>
                <a:tc>
                  <a:txBody>
                    <a:bodyPr/>
                    <a:lstStyle/>
                    <a:p>
                      <a:pPr algn="ctr"/>
                      <a:r>
                        <a:rPr lang="en-US" sz="1050" dirty="0"/>
                        <a:t>How Issues/Risks are Being</a:t>
                      </a:r>
                      <a:r>
                        <a:rPr lang="en-US" sz="1050" baseline="0" dirty="0"/>
                        <a:t> Addressed</a:t>
                      </a:r>
                      <a:endParaRPr lang="en-US" sz="1050" dirty="0">
                        <a:latin typeface="+mn-lt"/>
                      </a:endParaRPr>
                    </a:p>
                  </a:txBody>
                  <a:tcPr/>
                </a:tc>
                <a:extLst>
                  <a:ext uri="{0D108BD9-81ED-4DB2-BD59-A6C34878D82A}">
                    <a16:rowId xmlns:a16="http://schemas.microsoft.com/office/drawing/2014/main" val="10000"/>
                  </a:ext>
                </a:extLst>
              </a:tr>
              <a:tr h="2225931">
                <a:tc>
                  <a:txBody>
                    <a:bodyPr/>
                    <a:lstStyle/>
                    <a:p>
                      <a:pPr marL="0" marR="0">
                        <a:spcBef>
                          <a:spcPts val="0"/>
                        </a:spcBef>
                        <a:spcAft>
                          <a:spcPts val="0"/>
                        </a:spcAft>
                      </a:pPr>
                      <a:r>
                        <a:rPr lang="en-US" sz="1000" b="1" kern="1200" dirty="0">
                          <a:solidFill>
                            <a:schemeClr val="tx1"/>
                          </a:solidFill>
                          <a:effectLst/>
                          <a:latin typeface="+mn-lt"/>
                          <a:ea typeface="+mn-ea"/>
                          <a:cs typeface="+mn-cs"/>
                        </a:rPr>
                        <a:t>Information Security and Privacy</a:t>
                      </a:r>
                    </a:p>
                  </a:txBody>
                  <a:tcPr/>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The two major IT departments on campus are merging in one department. This should help the consistency of in their processes and controls.</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IT departments have implemented action plans to improve their internal controls and information security practices. Including promoting the use of Dual Factor authentication, alignment with IS-3 governance requirements, and working on improving disaster recovery practices to comply with the new policy IS-12. Tenable agent will be installed this year in campus workstations and this will help to track vulnerabilities.</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highlight>
                          <a:srgbClr val="FFFF00"/>
                        </a:highligh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Our FY 2024-25 audit services plan includes reviews of the implementation of UC Policy IS-12 and IT asset management. </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highlight>
                          <a:srgbClr val="FFFF00"/>
                        </a:highlight>
                        <a:latin typeface="Palatino"/>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128532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i="0" kern="1200" dirty="0">
                          <a:solidFill>
                            <a:schemeClr val="tx1"/>
                          </a:solidFill>
                          <a:effectLst/>
                          <a:latin typeface="+mn-lt"/>
                          <a:ea typeface="+mn-ea"/>
                          <a:cs typeface="+mn-cs"/>
                        </a:rPr>
                        <a:t>Research</a:t>
                      </a:r>
                      <a:r>
                        <a:rPr lang="en-US" sz="1000" b="1" i="0" kern="1200" baseline="0" dirty="0">
                          <a:solidFill>
                            <a:schemeClr val="tx1"/>
                          </a:solidFill>
                          <a:effectLst/>
                          <a:latin typeface="+mn-lt"/>
                          <a:ea typeface="+mn-ea"/>
                          <a:cs typeface="+mn-cs"/>
                        </a:rPr>
                        <a:t> Integrity</a:t>
                      </a:r>
                      <a:endParaRPr lang="en-US" sz="1000" b="1" i="0" kern="1200" dirty="0">
                        <a:solidFill>
                          <a:schemeClr val="tx1"/>
                        </a:solidFill>
                        <a:effectLst/>
                        <a:latin typeface="+mn-lt"/>
                        <a:ea typeface="+mn-ea"/>
                        <a:cs typeface="+mn-cs"/>
                      </a:endParaRPr>
                    </a:p>
                  </a:txBody>
                  <a:tcPr marL="68580" marR="68580" marT="0" marB="0"/>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A new analyst has been hired to monitor the area of conflict of interest/conflict commitment on the backend of the process.</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latin typeface="Palatino"/>
                        <a:ea typeface="Times New Roman" panose="02020603050405020304" pitchFamily="18" charset="0"/>
                        <a:cs typeface="Times New Roman" panose="02020603050405020304" pitchFamily="18" charset="0"/>
                      </a:endParaRPr>
                    </a:p>
                    <a:p>
                      <a:r>
                        <a:rPr lang="en-US" sz="1000" dirty="0">
                          <a:effectLst/>
                          <a:latin typeface="Times New Roman" panose="02020603050405020304" pitchFamily="18" charset="0"/>
                          <a:ea typeface="Times New Roman" panose="02020603050405020304" pitchFamily="18" charset="0"/>
                        </a:rPr>
                        <a:t>Our FY 2024-25 audit services plan includes the compliance review of international travel.</a:t>
                      </a:r>
                      <a:endParaRPr lang="en-US" sz="1000" kern="1200" dirty="0">
                        <a:solidFill>
                          <a:schemeClr val="tx1"/>
                        </a:solidFill>
                        <a:effectLst/>
                        <a:highlight>
                          <a:srgbClr val="FFFF00"/>
                        </a:highlight>
                        <a:latin typeface="+mn-lt"/>
                        <a:ea typeface="+mn-ea"/>
                        <a:cs typeface="+mn-cs"/>
                      </a:endParaRPr>
                    </a:p>
                  </a:txBody>
                  <a:tcPr marL="73025" marR="73025" marT="54610" marB="54610"/>
                </a:tc>
                <a:extLst>
                  <a:ext uri="{0D108BD9-81ED-4DB2-BD59-A6C34878D82A}">
                    <a16:rowId xmlns:a16="http://schemas.microsoft.com/office/drawing/2014/main" val="10002"/>
                  </a:ext>
                </a:extLst>
              </a:tr>
            </a:tbl>
          </a:graphicData>
        </a:graphic>
      </p:graphicFrame>
      <p:sp>
        <p:nvSpPr>
          <p:cNvPr id="4" name="Slide Number Placeholder 3"/>
          <p:cNvSpPr>
            <a:spLocks noGrp="1"/>
          </p:cNvSpPr>
          <p:nvPr>
            <p:ph type="sldNum" sz="quarter" idx="12"/>
          </p:nvPr>
        </p:nvSpPr>
        <p:spPr>
          <a:xfrm>
            <a:off x="4285451" y="6492875"/>
            <a:ext cx="565159" cy="365125"/>
          </a:xfrm>
        </p:spPr>
        <p:txBody>
          <a:bodyPr/>
          <a:lstStyle/>
          <a:p>
            <a:fld id="{D18737D0-1F07-487A-BC82-FDF5B924E95B}" type="slidenum">
              <a:rPr lang="en-US" b="1" smtClean="0">
                <a:solidFill>
                  <a:schemeClr val="tx1"/>
                </a:solidFill>
              </a:rPr>
              <a:pPr/>
              <a:t>18</a:t>
            </a:fld>
            <a:endParaRPr lang="en-US" sz="1000" b="1" dirty="0">
              <a:solidFill>
                <a:schemeClr val="tx1"/>
              </a:solidFill>
            </a:endParaRPr>
          </a:p>
        </p:txBody>
      </p:sp>
      <p:sp>
        <p:nvSpPr>
          <p:cNvPr id="5" name="Rectangle 4"/>
          <p:cNvSpPr/>
          <p:nvPr/>
        </p:nvSpPr>
        <p:spPr>
          <a:xfrm>
            <a:off x="69168" y="6485754"/>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extLst>
      <p:ext uri="{BB962C8B-B14F-4D97-AF65-F5344CB8AC3E}">
        <p14:creationId xmlns:p14="http://schemas.microsoft.com/office/powerpoint/2010/main" val="2963577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340" y="304800"/>
            <a:ext cx="8817319" cy="1326321"/>
          </a:xfrm>
        </p:spPr>
        <p:txBody>
          <a:bodyPr>
            <a:normAutofit/>
          </a:bodyPr>
          <a:lstStyle/>
          <a:p>
            <a:pPr algn="ctr"/>
            <a:r>
              <a:rPr lang="en-US" sz="3200" b="1" u="sng" dirty="0">
                <a:effectLst/>
                <a:latin typeface="Baskerville Old Face" panose="02020602080505020303" pitchFamily="18" charset="0"/>
              </a:rPr>
              <a:t>Significant Risk &amp; Recurrent Internal Control </a:t>
            </a:r>
            <a:br>
              <a:rPr lang="en-US" sz="3200" b="1" u="sng" dirty="0">
                <a:effectLst/>
                <a:latin typeface="Baskerville Old Face" panose="02020602080505020303" pitchFamily="18" charset="0"/>
              </a:rPr>
            </a:br>
            <a:r>
              <a:rPr lang="en-US" sz="3200" b="1" u="sng" dirty="0">
                <a:effectLst/>
                <a:latin typeface="Baskerville Old Face" panose="02020602080505020303" pitchFamily="18" charset="0"/>
              </a:rPr>
              <a:t>Issues/Risks -continued</a:t>
            </a:r>
            <a:endParaRPr lang="en-US" sz="32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17709420"/>
              </p:ext>
            </p:extLst>
          </p:nvPr>
        </p:nvGraphicFramePr>
        <p:xfrm>
          <a:off x="266699" y="1572601"/>
          <a:ext cx="8610600" cy="4879722"/>
        </p:xfrm>
        <a:graphic>
          <a:graphicData uri="http://schemas.openxmlformats.org/drawingml/2006/table">
            <a:tbl>
              <a:tblPr firstRow="1" bandRow="1">
                <a:tableStyleId>{21E4AEA4-8DFA-4A89-87EB-49C32662AFE0}</a:tableStyleId>
              </a:tblPr>
              <a:tblGrid>
                <a:gridCol w="2590800">
                  <a:extLst>
                    <a:ext uri="{9D8B030D-6E8A-4147-A177-3AD203B41FA5}">
                      <a16:colId xmlns:a16="http://schemas.microsoft.com/office/drawing/2014/main" val="20000"/>
                    </a:ext>
                  </a:extLst>
                </a:gridCol>
                <a:gridCol w="6019800">
                  <a:extLst>
                    <a:ext uri="{9D8B030D-6E8A-4147-A177-3AD203B41FA5}">
                      <a16:colId xmlns:a16="http://schemas.microsoft.com/office/drawing/2014/main" val="20002"/>
                    </a:ext>
                  </a:extLst>
                </a:gridCol>
              </a:tblGrid>
              <a:tr h="4576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t>Top</a:t>
                      </a:r>
                      <a:r>
                        <a:rPr lang="en-US" sz="1050" baseline="0" dirty="0"/>
                        <a:t> Five (5) Control Issues and Risks</a:t>
                      </a:r>
                      <a:endParaRPr lang="en-US" sz="105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t>How Issues/Risks are Being</a:t>
                      </a:r>
                      <a:r>
                        <a:rPr lang="en-US" sz="1050" baseline="0" dirty="0"/>
                        <a:t> Addressed</a:t>
                      </a:r>
                      <a:endParaRPr lang="en-US" sz="1050" dirty="0">
                        <a:latin typeface="+mn-lt"/>
                      </a:endParaRPr>
                    </a:p>
                  </a:txBody>
                  <a:tcPr/>
                </a:tc>
                <a:extLst>
                  <a:ext uri="{0D108BD9-81ED-4DB2-BD59-A6C34878D82A}">
                    <a16:rowId xmlns:a16="http://schemas.microsoft.com/office/drawing/2014/main" val="10000"/>
                  </a:ext>
                </a:extLst>
              </a:tr>
              <a:tr h="182834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1" dirty="0">
                          <a:effectLst/>
                          <a:latin typeface="Times New Roman" panose="02020603050405020304" pitchFamily="18" charset="0"/>
                          <a:ea typeface="Times New Roman" panose="02020603050405020304" pitchFamily="18" charset="0"/>
                        </a:rPr>
                        <a:t>Financial Management</a:t>
                      </a:r>
                      <a:endParaRPr lang="en-US" sz="1000" b="0" i="0" kern="1200" dirty="0">
                        <a:solidFill>
                          <a:schemeClr val="tx1"/>
                        </a:solidFill>
                        <a:effectLst/>
                        <a:latin typeface="+mn-lt"/>
                        <a:ea typeface="+mn-ea"/>
                        <a:cs typeface="+mn-cs"/>
                      </a:endParaRPr>
                    </a:p>
                  </a:txBody>
                  <a:tcPr marL="68580" marR="68580" marT="0" marB="0"/>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Campus is in the process of implementing a new campus financial system. This would eliminate shadow systems and will create a cohesive chart of accounts.</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The Travel &amp; Entertainment system has been replaced.</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The Procurement Card process has improved reporting and monitoring.</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Our FY 2024-25 audit services plan includes reviews of concur and travel cards, </a:t>
                      </a:r>
                      <a:r>
                        <a:rPr lang="it-IT" sz="1000" dirty="0">
                          <a:effectLst/>
                          <a:latin typeface="Times New Roman" panose="02020603050405020304" pitchFamily="18" charset="0"/>
                          <a:ea typeface="Times New Roman" panose="02020603050405020304" pitchFamily="18" charset="0"/>
                          <a:cs typeface="Times New Roman" panose="02020603050405020304" pitchFamily="18" charset="0"/>
                        </a:rPr>
                        <a:t>recharge facilities in California Nano Institute, and donor proporsals.</a:t>
                      </a:r>
                      <a:endParaRPr lang="en-US" sz="1000" dirty="0">
                        <a:effectLst/>
                        <a:highlight>
                          <a:srgbClr val="FFFF00"/>
                        </a:highligh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highlight>
                          <a:srgbClr val="FFFF00"/>
                        </a:highlight>
                        <a:latin typeface="Palatino"/>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898707">
                <a:tc>
                  <a:txBody>
                    <a:bodyPr/>
                    <a:lstStyle/>
                    <a:p>
                      <a:r>
                        <a:rPr lang="en-US" sz="1000" b="1" dirty="0">
                          <a:effectLst/>
                          <a:latin typeface="Times New Roman" panose="02020603050405020304" pitchFamily="18" charset="0"/>
                          <a:ea typeface="Times New Roman" panose="02020603050405020304" pitchFamily="18" charset="0"/>
                        </a:rPr>
                        <a:t>Compliance with Regulation</a:t>
                      </a:r>
                      <a:endParaRPr lang="en-US" sz="1000" b="0" i="0" kern="1200" dirty="0">
                        <a:solidFill>
                          <a:schemeClr val="tx1"/>
                        </a:solidFill>
                        <a:effectLst/>
                        <a:latin typeface="+mn-lt"/>
                        <a:ea typeface="+mn-ea"/>
                        <a:cs typeface="+mn-cs"/>
                      </a:endParaRPr>
                    </a:p>
                  </a:txBody>
                  <a:tcPr marL="68580" marR="68580" marT="0" marB="0"/>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Continued documentation updates and training on business processes and compliance with regulations.</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highlight>
                          <a:srgbClr val="FFFF00"/>
                        </a:highligh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Our FY 2024-25 audit services plan includes reviews of compliance with the gender recognition and lived name requirements in IT and the compliance function on campus. </a:t>
                      </a:r>
                      <a:endParaRPr lang="en-US" sz="1000" dirty="0">
                        <a:effectLst/>
                        <a:highlight>
                          <a:srgbClr val="FFFF00"/>
                        </a:highlight>
                        <a:latin typeface="Palatino"/>
                        <a:ea typeface="Times New Roman" panose="02020603050405020304" pitchFamily="18" charset="0"/>
                        <a:cs typeface="Times New Roman" panose="02020603050405020304" pitchFamily="18" charset="0"/>
                      </a:endParaRPr>
                    </a:p>
                    <a:p>
                      <a:endParaRPr lang="en-US" sz="1000" kern="1200" dirty="0">
                        <a:solidFill>
                          <a:schemeClr val="tx1"/>
                        </a:solidFill>
                        <a:effectLst/>
                        <a:highlight>
                          <a:srgbClr val="FFFF00"/>
                        </a:highlight>
                        <a:latin typeface="+mn-lt"/>
                        <a:ea typeface="+mn-ea"/>
                        <a:cs typeface="+mn-cs"/>
                      </a:endParaRPr>
                    </a:p>
                  </a:txBody>
                  <a:tcPr marL="73025" marR="73025" marT="54610" marB="54610"/>
                </a:tc>
                <a:extLst>
                  <a:ext uri="{0D108BD9-81ED-4DB2-BD59-A6C34878D82A}">
                    <a16:rowId xmlns:a16="http://schemas.microsoft.com/office/drawing/2014/main" val="10003"/>
                  </a:ext>
                </a:extLst>
              </a:tr>
              <a:tr h="1695014">
                <a:tc>
                  <a:txBody>
                    <a:bodyPr/>
                    <a:lstStyle/>
                    <a:p>
                      <a:r>
                        <a:rPr lang="en-US" sz="1000" b="1" dirty="0">
                          <a:effectLst/>
                          <a:latin typeface="Times New Roman" panose="02020603050405020304" pitchFamily="18" charset="0"/>
                          <a:ea typeface="Times New Roman" panose="02020603050405020304" pitchFamily="18" charset="0"/>
                        </a:rPr>
                        <a:t>Essential Business Practices and Internal Controls</a:t>
                      </a:r>
                      <a:endParaRPr lang="en-US" sz="1000" kern="1200" dirty="0">
                        <a:solidFill>
                          <a:schemeClr val="tx1"/>
                        </a:solidFill>
                        <a:effectLst/>
                        <a:latin typeface="+mn-lt"/>
                        <a:ea typeface="+mn-ea"/>
                        <a:cs typeface="+mn-cs"/>
                      </a:endParaRPr>
                    </a:p>
                  </a:txBody>
                  <a:tcPr/>
                </a:tc>
                <a:tc>
                  <a:txBody>
                    <a:bodyPr/>
                    <a:lstStyle/>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Departments included in our internal controls reviews have been completing their action plans to improve deficiencies identified in internal controls.</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Business and Financial Services continues providing training and support to campus departments. </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Two director of training positions have been created. These roles are focused on financial, business processes, and system training for the campus.</a:t>
                      </a: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000" dirty="0">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endParaRPr lang="en-US" sz="1000" dirty="0">
                        <a:effectLst/>
                        <a:latin typeface="Palatino"/>
                        <a:ea typeface="Times New Roman" panose="02020603050405020304" pitchFamily="18" charset="0"/>
                        <a:cs typeface="Times New Roman" panose="02020603050405020304" pitchFamily="18" charset="0"/>
                      </a:endParaRPr>
                    </a:p>
                    <a:p>
                      <a:pPr marL="0" marR="0">
                        <a:spcBef>
                          <a:spcPts val="0"/>
                        </a:spcBef>
                        <a:spcAft>
                          <a:spcPts val="0"/>
                        </a:spcAft>
                      </a:pP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Our FY 2024-25 audit services plan includes internal control reviews of three departments and </a:t>
                      </a:r>
                      <a:r>
                        <a:rPr lang="en-US" sz="1000" dirty="0" err="1">
                          <a:effectLst/>
                          <a:latin typeface="Times New Roman" panose="02020603050405020304" pitchFamily="18" charset="0"/>
                          <a:ea typeface="Times New Roman" panose="02020603050405020304" pitchFamily="18" charset="0"/>
                          <a:cs typeface="Times New Roman" panose="02020603050405020304" pitchFamily="18" charset="0"/>
                        </a:rPr>
                        <a:t>UCPath</a:t>
                      </a:r>
                      <a:r>
                        <a:rPr lang="en-US" sz="1000" dirty="0">
                          <a:effectLst/>
                          <a:latin typeface="Times New Roman" panose="02020603050405020304" pitchFamily="18" charset="0"/>
                          <a:ea typeface="Times New Roman" panose="02020603050405020304" pitchFamily="18" charset="0"/>
                          <a:cs typeface="Times New Roman" panose="02020603050405020304" pitchFamily="18" charset="0"/>
                        </a:rPr>
                        <a:t> payroll operations.</a:t>
                      </a:r>
                      <a:endParaRPr lang="en-US" sz="1000" dirty="0">
                        <a:effectLst/>
                        <a:latin typeface="Palatino"/>
                        <a:ea typeface="Times New Roman" panose="02020603050405020304" pitchFamily="18" charset="0"/>
                        <a:cs typeface="Times New Roman" panose="02020603050405020304" pitchFamily="18" charset="0"/>
                      </a:endParaRPr>
                    </a:p>
                    <a:p>
                      <a:endParaRPr lang="en-US" sz="1000" kern="1200" dirty="0">
                        <a:solidFill>
                          <a:schemeClr val="tx1"/>
                        </a:solidFill>
                        <a:effectLst/>
                        <a:highlight>
                          <a:srgbClr val="FFFF00"/>
                        </a:highlight>
                        <a:latin typeface="+mn-lt"/>
                        <a:ea typeface="+mn-ea"/>
                        <a:cs typeface="+mn-cs"/>
                      </a:endParaRPr>
                    </a:p>
                  </a:txBody>
                  <a:tcPr marL="68580" marR="68580" marT="0" marB="0"/>
                </a:tc>
                <a:extLst>
                  <a:ext uri="{0D108BD9-81ED-4DB2-BD59-A6C34878D82A}">
                    <a16:rowId xmlns:a16="http://schemas.microsoft.com/office/drawing/2014/main" val="848526569"/>
                  </a:ext>
                </a:extLst>
              </a:tr>
            </a:tbl>
          </a:graphicData>
        </a:graphic>
      </p:graphicFrame>
      <p:sp>
        <p:nvSpPr>
          <p:cNvPr id="4" name="Slide Number Placeholder 3"/>
          <p:cNvSpPr>
            <a:spLocks noGrp="1"/>
          </p:cNvSpPr>
          <p:nvPr>
            <p:ph type="sldNum" sz="quarter" idx="12"/>
          </p:nvPr>
        </p:nvSpPr>
        <p:spPr>
          <a:xfrm>
            <a:off x="4098161" y="6502914"/>
            <a:ext cx="565159" cy="365125"/>
          </a:xfrm>
        </p:spPr>
        <p:txBody>
          <a:bodyPr/>
          <a:lstStyle/>
          <a:p>
            <a:fld id="{D18737D0-1F07-487A-BC82-FDF5B924E95B}" type="slidenum">
              <a:rPr lang="en-US" b="1" smtClean="0">
                <a:solidFill>
                  <a:schemeClr val="tx1"/>
                </a:solidFill>
              </a:rPr>
              <a:pPr/>
              <a:t>19</a:t>
            </a:fld>
            <a:endParaRPr lang="en-US" b="1" dirty="0">
              <a:solidFill>
                <a:schemeClr val="tx1"/>
              </a:solidFill>
            </a:endParaRPr>
          </a:p>
        </p:txBody>
      </p:sp>
      <p:sp>
        <p:nvSpPr>
          <p:cNvPr id="6" name="Rectangle 5"/>
          <p:cNvSpPr/>
          <p:nvPr/>
        </p:nvSpPr>
        <p:spPr>
          <a:xfrm>
            <a:off x="98081" y="6468016"/>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extLst>
      <p:ext uri="{BB962C8B-B14F-4D97-AF65-F5344CB8AC3E}">
        <p14:creationId xmlns:p14="http://schemas.microsoft.com/office/powerpoint/2010/main" val="3985755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38200"/>
            <a:ext cx="7704667" cy="533399"/>
          </a:xfrm>
        </p:spPr>
        <p:txBody>
          <a:bodyPr>
            <a:noAutofit/>
          </a:bodyPr>
          <a:lstStyle/>
          <a:p>
            <a:pPr algn="ctr"/>
            <a:r>
              <a:rPr lang="en-US" sz="3600" b="1" u="sng" dirty="0">
                <a:latin typeface="Baskerville Old Face" panose="02020602080505020303" pitchFamily="18" charset="0"/>
              </a:rPr>
              <a:t>Table of Contents</a:t>
            </a:r>
          </a:p>
        </p:txBody>
      </p:sp>
      <p:sp>
        <p:nvSpPr>
          <p:cNvPr id="11" name="Slide Number Placeholder 10"/>
          <p:cNvSpPr>
            <a:spLocks noGrp="1"/>
          </p:cNvSpPr>
          <p:nvPr>
            <p:ph type="sldNum" sz="quarter" idx="12"/>
          </p:nvPr>
        </p:nvSpPr>
        <p:spPr>
          <a:xfrm>
            <a:off x="4053282" y="6498572"/>
            <a:ext cx="427833" cy="365125"/>
          </a:xfrm>
        </p:spPr>
        <p:txBody>
          <a:bodyPr/>
          <a:lstStyle/>
          <a:p>
            <a:fld id="{D18737D0-1F07-487A-BC82-FDF5B924E95B}" type="slidenum">
              <a:rPr lang="en-US" b="1" smtClean="0">
                <a:solidFill>
                  <a:schemeClr val="tx1"/>
                </a:solidFill>
              </a:rPr>
              <a:pPr/>
              <a:t>2</a:t>
            </a:fld>
            <a:endParaRPr lang="en-US" b="1" dirty="0">
              <a:solidFill>
                <a:schemeClr val="tx1"/>
              </a:solidFill>
            </a:endParaRPr>
          </a:p>
        </p:txBody>
      </p:sp>
      <p:sp>
        <p:nvSpPr>
          <p:cNvPr id="5" name="Rectangle 4"/>
          <p:cNvSpPr/>
          <p:nvPr/>
        </p:nvSpPr>
        <p:spPr>
          <a:xfrm>
            <a:off x="152400" y="6483617"/>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6" name="Content Placeholder 2"/>
          <p:cNvSpPr txBox="1">
            <a:spLocks/>
          </p:cNvSpPr>
          <p:nvPr/>
        </p:nvSpPr>
        <p:spPr>
          <a:xfrm>
            <a:off x="1462482" y="1729420"/>
            <a:ext cx="5181600" cy="352838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dk1"/>
                </a:solidFill>
                <a:latin typeface="+mn-lt"/>
                <a:ea typeface="+mn-ea"/>
                <a:cs typeface="+mn-cs"/>
              </a:defRPr>
            </a:lvl9pPr>
          </a:lstStyle>
          <a:p>
            <a:pPr>
              <a:buFont typeface="Wingdings" panose="05000000000000000000" pitchFamily="2" charset="2"/>
              <a:buChar char="v"/>
            </a:pPr>
            <a:r>
              <a:rPr lang="en-US" sz="1200" dirty="0">
                <a:ln w="0"/>
                <a:solidFill>
                  <a:srgbClr val="0070C0"/>
                </a:solidFill>
                <a:latin typeface="Baskerville Old Face" panose="02020602080505020303" pitchFamily="18" charset="0"/>
              </a:rPr>
              <a:t>Executive Summary..……………………………………………………………….................3</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Mission…………………………………………………………………………………………..……4</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Audit &amp; Advisory Services..…………………………………………………………………...5</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Completion of Amended </a:t>
            </a:r>
            <a:r>
              <a:rPr lang="en-US" sz="1200" dirty="0" err="1">
                <a:ln w="0"/>
                <a:solidFill>
                  <a:srgbClr val="0070C0"/>
                </a:solidFill>
                <a:latin typeface="Baskerville Old Face" panose="02020602080505020303" pitchFamily="18" charset="0"/>
              </a:rPr>
              <a:t>FY24</a:t>
            </a:r>
            <a:r>
              <a:rPr lang="en-US" sz="1200" dirty="0">
                <a:ln w="0"/>
                <a:solidFill>
                  <a:srgbClr val="0070C0"/>
                </a:solidFill>
                <a:latin typeface="Baskerville Old Face" panose="02020602080505020303" pitchFamily="18" charset="0"/>
              </a:rPr>
              <a:t> Plan………………………………………………..…….6</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Plan to Actual Hours…………………………..………………………………………………..7</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Summary of Significant Activities….………………………………………………..    8-11</a:t>
            </a:r>
          </a:p>
          <a:p>
            <a:pPr>
              <a:buFont typeface="Wingdings" panose="05000000000000000000" pitchFamily="2" charset="2"/>
              <a:buChar char="v"/>
            </a:pPr>
            <a:r>
              <a:rPr lang="en-US" sz="1200" dirty="0" err="1">
                <a:ln w="0"/>
                <a:solidFill>
                  <a:srgbClr val="0070C0"/>
                </a:solidFill>
                <a:latin typeface="Baskerville Old Face" panose="02020602080505020303" pitchFamily="18" charset="0"/>
              </a:rPr>
              <a:t>FY24</a:t>
            </a:r>
            <a:r>
              <a:rPr lang="en-US" sz="1200" dirty="0">
                <a:ln w="0"/>
                <a:solidFill>
                  <a:srgbClr val="0070C0"/>
                </a:solidFill>
                <a:latin typeface="Baskerville Old Face" panose="02020602080505020303" pitchFamily="18" charset="0"/>
              </a:rPr>
              <a:t> Projects ………………………………………………………………………….….…12-13</a:t>
            </a:r>
          </a:p>
          <a:p>
            <a:pPr>
              <a:buFont typeface="Wingdings" panose="05000000000000000000" pitchFamily="2" charset="2"/>
              <a:buChar char="v"/>
            </a:pPr>
            <a:r>
              <a:rPr lang="en-US" sz="1200" dirty="0" err="1">
                <a:ln w="0"/>
                <a:solidFill>
                  <a:srgbClr val="0070C0"/>
                </a:solidFill>
                <a:latin typeface="Baskerville Old Face" panose="02020602080505020303" pitchFamily="18" charset="0"/>
              </a:rPr>
              <a:t>FY24</a:t>
            </a:r>
            <a:r>
              <a:rPr lang="en-US" sz="1200" dirty="0">
                <a:ln w="0"/>
                <a:solidFill>
                  <a:srgbClr val="0070C0"/>
                </a:solidFill>
                <a:latin typeface="Baskerville Old Face" panose="02020602080505020303" pitchFamily="18" charset="0"/>
              </a:rPr>
              <a:t> MCA Activities…………………………………………………………………….…….14</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Significant Risks &amp; Recurrent Internal Control Issues/Risks…………….….15-16</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Client Survey Results…………………………………………………………………………..17</a:t>
            </a:r>
          </a:p>
          <a:p>
            <a:pPr>
              <a:buFont typeface="Wingdings" panose="05000000000000000000" pitchFamily="2" charset="2"/>
              <a:buChar char="v"/>
            </a:pPr>
            <a:r>
              <a:rPr lang="en-US" sz="1200" dirty="0">
                <a:ln w="0"/>
                <a:solidFill>
                  <a:srgbClr val="0070C0"/>
                </a:solidFill>
                <a:latin typeface="Baskerville Old Face" panose="02020602080505020303" pitchFamily="18" charset="0"/>
              </a:rPr>
              <a:t>Staffing/Resources……………………………………………………………………………...18</a:t>
            </a:r>
            <a:endParaRPr lang="en-US" dirty="0">
              <a:ln w="0"/>
              <a:solidFill>
                <a:srgbClr val="0070C0"/>
              </a:solidFill>
              <a:latin typeface="Baskerville Old Face" panose="02020602080505020303"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8662" y="456086"/>
            <a:ext cx="6347713" cy="1320800"/>
          </a:xfrm>
        </p:spPr>
        <p:txBody>
          <a:bodyPr/>
          <a:lstStyle/>
          <a:p>
            <a:pPr algn="ctr"/>
            <a:r>
              <a:rPr lang="en-US" b="1" u="sng" dirty="0">
                <a:latin typeface="Baskerville Old Face" panose="02020602080505020303" pitchFamily="18" charset="0"/>
              </a:rPr>
              <a:t>Client Survey Results</a:t>
            </a:r>
            <a:endParaRPr lang="en-US" b="1" dirty="0"/>
          </a:p>
        </p:txBody>
      </p:sp>
      <p:sp>
        <p:nvSpPr>
          <p:cNvPr id="3" name="Content Placeholder 2"/>
          <p:cNvSpPr>
            <a:spLocks noGrp="1"/>
          </p:cNvSpPr>
          <p:nvPr>
            <p:ph idx="1"/>
          </p:nvPr>
        </p:nvSpPr>
        <p:spPr>
          <a:xfrm>
            <a:off x="990600" y="1234935"/>
            <a:ext cx="6347714" cy="3880773"/>
          </a:xfrm>
        </p:spPr>
        <p:txBody>
          <a:bodyPr/>
          <a:lstStyle/>
          <a:p>
            <a:r>
              <a:rPr lang="en-US" sz="1600" b="1" i="1" dirty="0">
                <a:solidFill>
                  <a:schemeClr val="tx1"/>
                </a:solidFill>
                <a:latin typeface="Book Antiqua" panose="02040602050305030304" pitchFamily="18" charset="0"/>
              </a:rPr>
              <a:t>At the conclusion of each audit and advisory service project, our clients receive a survey that allows them to provide feedback to Audit and Advisory Services. </a:t>
            </a:r>
          </a:p>
          <a:p>
            <a:endParaRPr lang="en-US" dirty="0"/>
          </a:p>
        </p:txBody>
      </p:sp>
      <p:sp>
        <p:nvSpPr>
          <p:cNvPr id="4" name="Slide Number Placeholder 3"/>
          <p:cNvSpPr>
            <a:spLocks noGrp="1"/>
          </p:cNvSpPr>
          <p:nvPr>
            <p:ph type="sldNum" sz="quarter" idx="12"/>
          </p:nvPr>
        </p:nvSpPr>
        <p:spPr>
          <a:xfrm>
            <a:off x="3886200" y="6324600"/>
            <a:ext cx="512638" cy="762000"/>
          </a:xfrm>
        </p:spPr>
        <p:txBody>
          <a:bodyPr/>
          <a:lstStyle/>
          <a:p>
            <a:fld id="{D18737D0-1F07-487A-BC82-FDF5B924E95B}" type="slidenum">
              <a:rPr lang="en-US" b="1" smtClean="0">
                <a:solidFill>
                  <a:schemeClr val="tx1"/>
                </a:solidFill>
              </a:rPr>
              <a:pPr/>
              <a:t>20</a:t>
            </a:fld>
            <a:endParaRPr lang="en-US" b="1"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754958854"/>
              </p:ext>
            </p:extLst>
          </p:nvPr>
        </p:nvGraphicFramePr>
        <p:xfrm>
          <a:off x="1116457" y="2278416"/>
          <a:ext cx="6096000" cy="2606040"/>
        </p:xfrm>
        <a:graphic>
          <a:graphicData uri="http://schemas.openxmlformats.org/drawingml/2006/table">
            <a:tbl>
              <a:tblPr firstRow="1" bandRow="1">
                <a:tableStyleId>{21E4AEA4-8DFA-4A89-87EB-49C32662AFE0}</a:tableStyleId>
              </a:tblPr>
              <a:tblGrid>
                <a:gridCol w="4953139">
                  <a:extLst>
                    <a:ext uri="{9D8B030D-6E8A-4147-A177-3AD203B41FA5}">
                      <a16:colId xmlns:a16="http://schemas.microsoft.com/office/drawing/2014/main" val="20000"/>
                    </a:ext>
                  </a:extLst>
                </a:gridCol>
                <a:gridCol w="1142861">
                  <a:extLst>
                    <a:ext uri="{9D8B030D-6E8A-4147-A177-3AD203B41FA5}">
                      <a16:colId xmlns:a16="http://schemas.microsoft.com/office/drawing/2014/main" val="20001"/>
                    </a:ext>
                  </a:extLst>
                </a:gridCol>
              </a:tblGrid>
              <a:tr h="370840">
                <a:tc>
                  <a:txBody>
                    <a:bodyPr/>
                    <a:lstStyle/>
                    <a:p>
                      <a:pPr algn="ctr"/>
                      <a:r>
                        <a:rPr lang="en-US" u="sng" dirty="0">
                          <a:latin typeface="Book Antiqua" panose="02040602050305030304" pitchFamily="18" charset="0"/>
                        </a:rPr>
                        <a:t>Foremost</a:t>
                      </a:r>
                      <a:r>
                        <a:rPr lang="en-US" u="sng" baseline="0" dirty="0">
                          <a:latin typeface="Book Antiqua" panose="02040602050305030304" pitchFamily="18" charset="0"/>
                        </a:rPr>
                        <a:t> </a:t>
                      </a:r>
                      <a:r>
                        <a:rPr lang="en-US" u="sng" dirty="0">
                          <a:latin typeface="Book Antiqua" panose="02040602050305030304" pitchFamily="18" charset="0"/>
                        </a:rPr>
                        <a:t>Survey</a:t>
                      </a:r>
                      <a:r>
                        <a:rPr lang="en-US" u="sng" baseline="0" dirty="0">
                          <a:latin typeface="Book Antiqua" panose="02040602050305030304" pitchFamily="18" charset="0"/>
                        </a:rPr>
                        <a:t> Questions </a:t>
                      </a:r>
                      <a:endParaRPr lang="en-US" u="sng" dirty="0">
                        <a:solidFill>
                          <a:schemeClr val="tx1"/>
                        </a:solidFill>
                        <a:latin typeface="Book Antiqua" panose="02040602050305030304" pitchFamily="18" charset="0"/>
                      </a:endParaRPr>
                    </a:p>
                  </a:txBody>
                  <a:tcPr anchor="ctr"/>
                </a:tc>
                <a:tc>
                  <a:txBody>
                    <a:bodyPr/>
                    <a:lstStyle/>
                    <a:p>
                      <a:pPr algn="ctr"/>
                      <a:r>
                        <a:rPr lang="en-US" u="sng" dirty="0">
                          <a:latin typeface="Book Antiqua" panose="02040602050305030304" pitchFamily="18" charset="0"/>
                        </a:rPr>
                        <a:t>Average Rating*</a:t>
                      </a:r>
                      <a:endParaRPr lang="en-US" u="sng" dirty="0">
                        <a:solidFill>
                          <a:schemeClr val="tx1"/>
                        </a:solidFill>
                        <a:latin typeface="Book Antiqua" panose="02040602050305030304" pitchFamily="18" charset="0"/>
                      </a:endParaRPr>
                    </a:p>
                  </a:txBody>
                  <a:tcPr/>
                </a:tc>
                <a:extLst>
                  <a:ext uri="{0D108BD9-81ED-4DB2-BD59-A6C34878D82A}">
                    <a16:rowId xmlns:a16="http://schemas.microsoft.com/office/drawing/2014/main" val="10000"/>
                  </a:ext>
                </a:extLst>
              </a:tr>
              <a:tr h="370840">
                <a:tc>
                  <a:txBody>
                    <a:bodyPr/>
                    <a:lstStyle/>
                    <a:p>
                      <a:r>
                        <a:rPr lang="en-US" sz="1100" b="0" dirty="0">
                          <a:latin typeface="Book Antiqua" panose="02040602050305030304" pitchFamily="18" charset="0"/>
                        </a:rPr>
                        <a:t>The audit objectives, purpose and scope were clearly communicated to me.</a:t>
                      </a:r>
                    </a:p>
                  </a:txBody>
                  <a:tcPr/>
                </a:tc>
                <a:tc>
                  <a:txBody>
                    <a:bodyPr/>
                    <a:lstStyle/>
                    <a:p>
                      <a:pPr algn="ctr"/>
                      <a:r>
                        <a:rPr lang="en-US" sz="1100" b="0" dirty="0" smtClean="0">
                          <a:solidFill>
                            <a:schemeClr val="tx1"/>
                          </a:solidFill>
                          <a:latin typeface="Book Antiqua" panose="02040602050305030304" pitchFamily="18" charset="0"/>
                        </a:rPr>
                        <a:t>4.71</a:t>
                      </a:r>
                      <a:endParaRPr lang="en-US" sz="1100" b="0" dirty="0">
                        <a:solidFill>
                          <a:schemeClr val="tx1"/>
                        </a:solidFill>
                        <a:latin typeface="Book Antiqua" panose="02040602050305030304" pitchFamily="18" charset="0"/>
                      </a:endParaRPr>
                    </a:p>
                  </a:txBody>
                  <a:tcPr/>
                </a:tc>
                <a:extLst>
                  <a:ext uri="{0D108BD9-81ED-4DB2-BD59-A6C34878D82A}">
                    <a16:rowId xmlns:a16="http://schemas.microsoft.com/office/drawing/2014/main" val="10001"/>
                  </a:ext>
                </a:extLst>
              </a:tr>
              <a:tr h="370840">
                <a:tc>
                  <a:txBody>
                    <a:bodyPr/>
                    <a:lstStyle/>
                    <a:p>
                      <a:r>
                        <a:rPr lang="en-US" sz="1100" b="0" dirty="0">
                          <a:latin typeface="Book Antiqua" panose="02040602050305030304" pitchFamily="18" charset="0"/>
                        </a:rPr>
                        <a:t>My business concerns and perspectives on key operating areas</a:t>
                      </a:r>
                      <a:r>
                        <a:rPr lang="en-US" sz="1100" b="0" baseline="0" dirty="0">
                          <a:latin typeface="Book Antiqua" panose="02040602050305030304" pitchFamily="18" charset="0"/>
                        </a:rPr>
                        <a:t> were adequately considered.</a:t>
                      </a:r>
                      <a:endParaRPr lang="en-US" sz="1100" b="0" dirty="0">
                        <a:latin typeface="Book Antiqua" panose="02040602050305030304" pitchFamily="18" charset="0"/>
                      </a:endParaRPr>
                    </a:p>
                  </a:txBody>
                  <a:tcPr/>
                </a:tc>
                <a:tc>
                  <a:txBody>
                    <a:bodyPr/>
                    <a:lstStyle/>
                    <a:p>
                      <a:pPr algn="ctr"/>
                      <a:r>
                        <a:rPr lang="en-US" sz="1100" b="0" dirty="0" smtClean="0">
                          <a:solidFill>
                            <a:schemeClr val="tx1"/>
                          </a:solidFill>
                          <a:latin typeface="Book Antiqua" panose="02040602050305030304" pitchFamily="18" charset="0"/>
                        </a:rPr>
                        <a:t>4.71</a:t>
                      </a:r>
                      <a:endParaRPr lang="en-US" sz="1100" b="0" dirty="0">
                        <a:solidFill>
                          <a:schemeClr val="tx1"/>
                        </a:solidFill>
                        <a:latin typeface="Book Antiqua" panose="02040602050305030304" pitchFamily="18" charset="0"/>
                      </a:endParaRPr>
                    </a:p>
                  </a:txBody>
                  <a:tcPr/>
                </a:tc>
                <a:extLst>
                  <a:ext uri="{0D108BD9-81ED-4DB2-BD59-A6C34878D82A}">
                    <a16:rowId xmlns:a16="http://schemas.microsoft.com/office/drawing/2014/main" val="10002"/>
                  </a:ext>
                </a:extLst>
              </a:tr>
              <a:tr h="370840">
                <a:tc>
                  <a:txBody>
                    <a:bodyPr/>
                    <a:lstStyle/>
                    <a:p>
                      <a:r>
                        <a:rPr lang="en-US" sz="1100" b="0" dirty="0">
                          <a:latin typeface="Book Antiqua" panose="02040602050305030304" pitchFamily="18" charset="0"/>
                        </a:rPr>
                        <a:t>Audit results were accurately reported and appropriate perspective was provided.</a:t>
                      </a:r>
                    </a:p>
                  </a:txBody>
                  <a:tcPr/>
                </a:tc>
                <a:tc>
                  <a:txBody>
                    <a:bodyPr/>
                    <a:lstStyle/>
                    <a:p>
                      <a:pPr algn="ctr"/>
                      <a:r>
                        <a:rPr lang="en-US" sz="1100" b="0" dirty="0" smtClean="0">
                          <a:solidFill>
                            <a:schemeClr val="tx1"/>
                          </a:solidFill>
                          <a:latin typeface="Book Antiqua" panose="02040602050305030304" pitchFamily="18" charset="0"/>
                        </a:rPr>
                        <a:t>4.29</a:t>
                      </a:r>
                      <a:endParaRPr lang="en-US" sz="1100" b="0" dirty="0">
                        <a:solidFill>
                          <a:schemeClr val="tx1"/>
                        </a:solidFill>
                        <a:latin typeface="Book Antiqua" panose="02040602050305030304" pitchFamily="18" charset="0"/>
                      </a:endParaRPr>
                    </a:p>
                  </a:txBody>
                  <a:tcPr/>
                </a:tc>
                <a:extLst>
                  <a:ext uri="{0D108BD9-81ED-4DB2-BD59-A6C34878D82A}">
                    <a16:rowId xmlns:a16="http://schemas.microsoft.com/office/drawing/2014/main" val="10003"/>
                  </a:ext>
                </a:extLst>
              </a:tr>
              <a:tr h="370840">
                <a:tc>
                  <a:txBody>
                    <a:bodyPr/>
                    <a:lstStyle/>
                    <a:p>
                      <a:r>
                        <a:rPr lang="en-US" sz="1100" b="0" dirty="0">
                          <a:latin typeface="Book Antiqua" panose="02040602050305030304" pitchFamily="18" charset="0"/>
                        </a:rPr>
                        <a:t>Audit recommendations were constructive</a:t>
                      </a:r>
                      <a:r>
                        <a:rPr lang="en-US" sz="1100" b="0" baseline="0" dirty="0">
                          <a:latin typeface="Book Antiqua" panose="02040602050305030304" pitchFamily="18" charset="0"/>
                        </a:rPr>
                        <a:t> and actionable.</a:t>
                      </a:r>
                      <a:endParaRPr lang="en-US" sz="1100" b="0" dirty="0">
                        <a:latin typeface="Book Antiqua" panose="02040602050305030304" pitchFamily="18" charset="0"/>
                      </a:endParaRPr>
                    </a:p>
                  </a:txBody>
                  <a:tcPr/>
                </a:tc>
                <a:tc>
                  <a:txBody>
                    <a:bodyPr/>
                    <a:lstStyle/>
                    <a:p>
                      <a:pPr algn="ctr"/>
                      <a:r>
                        <a:rPr lang="en-US" sz="1100" b="0" dirty="0" smtClean="0">
                          <a:solidFill>
                            <a:schemeClr val="tx1"/>
                          </a:solidFill>
                          <a:latin typeface="Book Antiqua" panose="02040602050305030304" pitchFamily="18" charset="0"/>
                        </a:rPr>
                        <a:t>4.29</a:t>
                      </a:r>
                      <a:endParaRPr lang="en-US" sz="1100" b="0" dirty="0">
                        <a:solidFill>
                          <a:schemeClr val="tx1"/>
                        </a:solidFill>
                        <a:latin typeface="Book Antiqua" panose="02040602050305030304" pitchFamily="18" charset="0"/>
                      </a:endParaRPr>
                    </a:p>
                  </a:txBody>
                  <a:tcPr/>
                </a:tc>
                <a:extLst>
                  <a:ext uri="{0D108BD9-81ED-4DB2-BD59-A6C34878D82A}">
                    <a16:rowId xmlns:a16="http://schemas.microsoft.com/office/drawing/2014/main" val="10004"/>
                  </a:ext>
                </a:extLst>
              </a:tr>
              <a:tr h="370840">
                <a:tc>
                  <a:txBody>
                    <a:bodyPr/>
                    <a:lstStyle/>
                    <a:p>
                      <a:r>
                        <a:rPr lang="en-US" sz="1100" b="0" dirty="0">
                          <a:latin typeface="Book Antiqua" panose="02040602050305030304" pitchFamily="18" charset="0"/>
                        </a:rPr>
                        <a:t>Overall, the audit was value added to my organization.</a:t>
                      </a:r>
                    </a:p>
                  </a:txBody>
                  <a:tcPr/>
                </a:tc>
                <a:tc>
                  <a:txBody>
                    <a:bodyPr/>
                    <a:lstStyle/>
                    <a:p>
                      <a:pPr algn="ctr"/>
                      <a:r>
                        <a:rPr lang="en-US" sz="1100" b="0" dirty="0" smtClean="0">
                          <a:solidFill>
                            <a:schemeClr val="tx1"/>
                          </a:solidFill>
                          <a:latin typeface="Book Antiqua" panose="02040602050305030304" pitchFamily="18" charset="0"/>
                        </a:rPr>
                        <a:t>4.57</a:t>
                      </a:r>
                      <a:endParaRPr lang="en-US" sz="1100" b="0" dirty="0">
                        <a:solidFill>
                          <a:schemeClr val="tx1"/>
                        </a:solidFill>
                        <a:latin typeface="Book Antiqua" panose="02040602050305030304" pitchFamily="18" charset="0"/>
                      </a:endParaRPr>
                    </a:p>
                  </a:txBody>
                  <a:tcPr/>
                </a:tc>
                <a:extLst>
                  <a:ext uri="{0D108BD9-81ED-4DB2-BD59-A6C34878D82A}">
                    <a16:rowId xmlns:a16="http://schemas.microsoft.com/office/drawing/2014/main" val="10005"/>
                  </a:ext>
                </a:extLst>
              </a:tr>
            </a:tbl>
          </a:graphicData>
        </a:graphic>
      </p:graphicFrame>
      <p:sp>
        <p:nvSpPr>
          <p:cNvPr id="6" name="Rectangle 5"/>
          <p:cNvSpPr/>
          <p:nvPr/>
        </p:nvSpPr>
        <p:spPr>
          <a:xfrm>
            <a:off x="18126" y="649881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TextBox 6"/>
          <p:cNvSpPr txBox="1"/>
          <p:nvPr/>
        </p:nvSpPr>
        <p:spPr>
          <a:xfrm>
            <a:off x="990600" y="5012268"/>
            <a:ext cx="5375189" cy="400110"/>
          </a:xfrm>
          <a:prstGeom prst="rect">
            <a:avLst/>
          </a:prstGeom>
          <a:noFill/>
        </p:spPr>
        <p:txBody>
          <a:bodyPr wrap="none" rtlCol="0">
            <a:spAutoFit/>
          </a:bodyPr>
          <a:lstStyle/>
          <a:p>
            <a:r>
              <a:rPr lang="en-US" sz="1000" dirty="0"/>
              <a:t>*Clients are asked to rank each attribute surveyed as either strongly agree (5), agree (4), </a:t>
            </a:r>
          </a:p>
          <a:p>
            <a:r>
              <a:rPr lang="en-US" sz="1000" dirty="0"/>
              <a:t>  neither agree nor disagree (3), disagree (2), strongly disagree (1)</a:t>
            </a:r>
          </a:p>
        </p:txBody>
      </p:sp>
    </p:spTree>
    <p:extLst>
      <p:ext uri="{BB962C8B-B14F-4D97-AF65-F5344CB8AC3E}">
        <p14:creationId xmlns:p14="http://schemas.microsoft.com/office/powerpoint/2010/main" val="38768540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339174"/>
            <a:ext cx="7704667" cy="914400"/>
          </a:xfrm>
        </p:spPr>
        <p:txBody>
          <a:bodyPr>
            <a:normAutofit/>
          </a:bodyPr>
          <a:lstStyle/>
          <a:p>
            <a:r>
              <a:rPr lang="en-US" sz="2800" u="sng" dirty="0">
                <a:latin typeface="Baskerville Old Face" panose="02020602080505020303" pitchFamily="18" charset="0"/>
              </a:rPr>
              <a:t>Staffing/Resources</a:t>
            </a:r>
          </a:p>
        </p:txBody>
      </p:sp>
      <p:sp>
        <p:nvSpPr>
          <p:cNvPr id="4" name="Text Placeholder 5"/>
          <p:cNvSpPr>
            <a:spLocks noGrp="1"/>
          </p:cNvSpPr>
          <p:nvPr>
            <p:ph idx="1"/>
          </p:nvPr>
        </p:nvSpPr>
        <p:spPr>
          <a:xfrm>
            <a:off x="838200" y="1687875"/>
            <a:ext cx="2218267" cy="902925"/>
          </a:xfrm>
          <a:ln/>
        </p:spPr>
        <p:style>
          <a:lnRef idx="2">
            <a:schemeClr val="accent2"/>
          </a:lnRef>
          <a:fillRef idx="1">
            <a:schemeClr val="lt1"/>
          </a:fillRef>
          <a:effectRef idx="0">
            <a:schemeClr val="accent2"/>
          </a:effectRef>
          <a:fontRef idx="minor">
            <a:schemeClr val="dk1"/>
          </a:fontRef>
        </p:style>
        <p:txBody>
          <a:bodyPr>
            <a:normAutofit/>
          </a:bodyPr>
          <a:lstStyle/>
          <a:p>
            <a:pPr marL="0" indent="0" algn="ctr">
              <a:buNone/>
            </a:pPr>
            <a:r>
              <a:rPr lang="en-US" sz="1400" b="1" i="1" u="sng" dirty="0">
                <a:ln w="0"/>
                <a:solidFill>
                  <a:schemeClr val="tx1"/>
                </a:solidFill>
                <a:effectLst/>
                <a:latin typeface="Book Antiqua" panose="02040602050305030304" pitchFamily="18" charset="0"/>
              </a:rPr>
              <a:t>FTE Summary</a:t>
            </a:r>
            <a:endParaRPr lang="en-US" sz="1400" b="1" i="1" u="sng" dirty="0">
              <a:ln w="0"/>
              <a:solidFill>
                <a:schemeClr val="tx1"/>
              </a:solidFill>
              <a:effectLst/>
              <a:latin typeface="Baskerville Old Face" panose="02020602080505020303" pitchFamily="18" charset="0"/>
            </a:endParaRPr>
          </a:p>
          <a:p>
            <a:pPr>
              <a:buFont typeface="Wingdings" panose="05000000000000000000" pitchFamily="2" charset="2"/>
              <a:buChar char="v"/>
            </a:pPr>
            <a:r>
              <a:rPr lang="en-US" sz="1100" b="1" dirty="0">
                <a:solidFill>
                  <a:schemeClr val="tx1"/>
                </a:solidFill>
                <a:effectLst/>
                <a:latin typeface="Book Antiqua" panose="02040602050305030304" pitchFamily="18" charset="0"/>
              </a:rPr>
              <a:t>Professional</a:t>
            </a:r>
          </a:p>
          <a:p>
            <a:pPr lvl="1">
              <a:spcBef>
                <a:spcPct val="0"/>
              </a:spcBef>
              <a:spcAft>
                <a:spcPct val="0"/>
              </a:spcAft>
            </a:pPr>
            <a:r>
              <a:rPr lang="en-US" sz="1100" b="1" dirty="0">
                <a:solidFill>
                  <a:schemeClr val="tx1"/>
                </a:solidFill>
                <a:effectLst/>
                <a:latin typeface="Book Antiqua" panose="02040602050305030304" pitchFamily="18" charset="0"/>
              </a:rPr>
              <a:t>5.5 *</a:t>
            </a:r>
          </a:p>
          <a:p>
            <a:pPr marL="0" lvl="1" indent="0">
              <a:buNone/>
            </a:pPr>
            <a:endParaRPr lang="en-US" sz="1600" i="1" dirty="0">
              <a:solidFill>
                <a:schemeClr val="tx1"/>
              </a:solidFill>
              <a:latin typeface="Book Antiqua" panose="02040602050305030304" pitchFamily="18" charset="0"/>
            </a:endParaRPr>
          </a:p>
          <a:p>
            <a:pPr marL="0" lvl="1" indent="0">
              <a:buNone/>
            </a:pPr>
            <a:endParaRPr lang="en-US" i="1" dirty="0">
              <a:latin typeface="Book Antiqua" panose="02040602050305030304" pitchFamily="18" charset="0"/>
            </a:endParaRPr>
          </a:p>
          <a:p>
            <a:pPr marL="0" lvl="1" indent="0">
              <a:buNone/>
            </a:pPr>
            <a:endParaRPr lang="en-US" i="1" dirty="0">
              <a:solidFill>
                <a:schemeClr val="tx1"/>
              </a:solidFill>
              <a:latin typeface="Book Antiqua" panose="02040602050305030304" pitchFamily="18" charset="0"/>
            </a:endParaRPr>
          </a:p>
        </p:txBody>
      </p:sp>
      <p:sp>
        <p:nvSpPr>
          <p:cNvPr id="8" name="Slide Number Placeholder 7"/>
          <p:cNvSpPr>
            <a:spLocks noGrp="1"/>
          </p:cNvSpPr>
          <p:nvPr>
            <p:ph type="sldNum" sz="quarter" idx="12"/>
          </p:nvPr>
        </p:nvSpPr>
        <p:spPr>
          <a:xfrm>
            <a:off x="3962400" y="6508038"/>
            <a:ext cx="427833" cy="365125"/>
          </a:xfrm>
        </p:spPr>
        <p:txBody>
          <a:bodyPr/>
          <a:lstStyle/>
          <a:p>
            <a:fld id="{D18737D0-1F07-487A-BC82-FDF5B924E95B}" type="slidenum">
              <a:rPr lang="en-US" b="1" smtClean="0">
                <a:solidFill>
                  <a:schemeClr val="tx1"/>
                </a:solidFill>
              </a:rPr>
              <a:pPr/>
              <a:t>21</a:t>
            </a:fld>
            <a:endParaRPr lang="en-US" sz="800" b="1" dirty="0">
              <a:solidFill>
                <a:schemeClr val="tx1"/>
              </a:solidFill>
            </a:endParaRPr>
          </a:p>
        </p:txBody>
      </p:sp>
      <p:sp>
        <p:nvSpPr>
          <p:cNvPr id="5" name="Rectangle 4"/>
          <p:cNvSpPr/>
          <p:nvPr/>
        </p:nvSpPr>
        <p:spPr>
          <a:xfrm>
            <a:off x="53675" y="6492875"/>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6" name="Rectangle 5"/>
          <p:cNvSpPr/>
          <p:nvPr/>
        </p:nvSpPr>
        <p:spPr>
          <a:xfrm>
            <a:off x="3352800" y="1253574"/>
            <a:ext cx="4572000" cy="356405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200" b="1" u="sng" dirty="0">
                <a:latin typeface="Book Antiqua" panose="02040602050305030304" pitchFamily="18" charset="0"/>
              </a:rPr>
              <a:t>Experience</a:t>
            </a:r>
          </a:p>
          <a:p>
            <a:endParaRPr lang="en-US" sz="1200" dirty="0">
              <a:latin typeface="Book Antiqua" panose="02040602050305030304" pitchFamily="18" charset="0"/>
            </a:endParaRPr>
          </a:p>
          <a:p>
            <a:pPr marL="285750" indent="-285750">
              <a:buFont typeface="Wingdings" panose="05000000000000000000" pitchFamily="2" charset="2"/>
              <a:buChar char="v"/>
            </a:pPr>
            <a:r>
              <a:rPr lang="en-US" sz="1200" dirty="0">
                <a:solidFill>
                  <a:schemeClr val="tx1"/>
                </a:solidFill>
                <a:latin typeface="Book Antiqua" panose="02040602050305030304" pitchFamily="18" charset="0"/>
              </a:rPr>
              <a:t> 6.9 Average years UC Audit experience</a:t>
            </a:r>
          </a:p>
          <a:p>
            <a:pPr marL="285750" indent="-285750">
              <a:lnSpc>
                <a:spcPct val="200000"/>
              </a:lnSpc>
              <a:buFont typeface="Wingdings" panose="05000000000000000000" pitchFamily="2" charset="2"/>
              <a:buChar char="v"/>
            </a:pPr>
            <a:r>
              <a:rPr lang="en-US" sz="1200" dirty="0">
                <a:solidFill>
                  <a:schemeClr val="tx1"/>
                </a:solidFill>
                <a:latin typeface="Book Antiqua" panose="02040602050305030304" pitchFamily="18" charset="0"/>
              </a:rPr>
              <a:t> 7.2 Average years outside audit experience</a:t>
            </a:r>
          </a:p>
          <a:p>
            <a:pPr marL="285750" indent="-285750">
              <a:lnSpc>
                <a:spcPct val="200000"/>
              </a:lnSpc>
              <a:buFont typeface="Wingdings" panose="05000000000000000000" pitchFamily="2" charset="2"/>
              <a:buChar char="v"/>
            </a:pPr>
            <a:r>
              <a:rPr lang="en-US" sz="1200" dirty="0">
                <a:solidFill>
                  <a:schemeClr val="tx1"/>
                </a:solidFill>
                <a:latin typeface="Book Antiqua" panose="02040602050305030304" pitchFamily="18" charset="0"/>
              </a:rPr>
              <a:t> 14.1 Average total years audit experience</a:t>
            </a:r>
          </a:p>
          <a:p>
            <a:pPr marL="285750" indent="-285750">
              <a:lnSpc>
                <a:spcPct val="200000"/>
              </a:lnSpc>
              <a:buFont typeface="Wingdings" panose="05000000000000000000" pitchFamily="2" charset="2"/>
              <a:buChar char="v"/>
            </a:pPr>
            <a:r>
              <a:rPr lang="en-US" sz="1200" dirty="0">
                <a:solidFill>
                  <a:schemeClr val="tx1"/>
                </a:solidFill>
                <a:latin typeface="Book Antiqua" panose="02040602050305030304" pitchFamily="18" charset="0"/>
              </a:rPr>
              <a:t> 9.7 Average years in Higher Education Industry</a:t>
            </a:r>
          </a:p>
          <a:p>
            <a:pPr marL="285750" indent="-285750">
              <a:lnSpc>
                <a:spcPct val="90000"/>
              </a:lnSpc>
              <a:buFont typeface="Wingdings" panose="05000000000000000000" pitchFamily="2" charset="2"/>
              <a:buChar char="v"/>
            </a:pPr>
            <a:endParaRPr lang="en-US" sz="1200" dirty="0">
              <a:latin typeface="Book Antiqua" panose="02040602050305030304" pitchFamily="18" charset="0"/>
            </a:endParaRPr>
          </a:p>
          <a:p>
            <a:pPr>
              <a:lnSpc>
                <a:spcPct val="90000"/>
              </a:lnSpc>
            </a:pPr>
            <a:r>
              <a:rPr lang="en-US" sz="1200" b="1" u="sng" dirty="0">
                <a:latin typeface="Book Antiqua" panose="02040602050305030304" pitchFamily="18" charset="0"/>
              </a:rPr>
              <a:t>Certifications</a:t>
            </a:r>
          </a:p>
          <a:p>
            <a:pPr marL="285750" indent="-285750">
              <a:lnSpc>
                <a:spcPct val="200000"/>
              </a:lnSpc>
              <a:buFont typeface="Wingdings" panose="05000000000000000000" pitchFamily="2" charset="2"/>
              <a:buChar char="v"/>
            </a:pPr>
            <a:r>
              <a:rPr lang="en-US" sz="1200" dirty="0">
                <a:latin typeface="Book Antiqua" panose="02040602050305030304" pitchFamily="18" charset="0"/>
              </a:rPr>
              <a:t>2 Certified Public Accountant (CPA)</a:t>
            </a:r>
          </a:p>
          <a:p>
            <a:pPr marL="285750" indent="-285750">
              <a:lnSpc>
                <a:spcPct val="200000"/>
              </a:lnSpc>
              <a:buFont typeface="Wingdings" panose="05000000000000000000" pitchFamily="2" charset="2"/>
              <a:buChar char="v"/>
            </a:pPr>
            <a:r>
              <a:rPr lang="en-US" sz="1200" dirty="0">
                <a:latin typeface="Book Antiqua" panose="02040602050305030304" pitchFamily="18" charset="0"/>
              </a:rPr>
              <a:t>2 Certified Internal Auditor (CIA)</a:t>
            </a:r>
          </a:p>
          <a:p>
            <a:pPr marL="285750" indent="-285750">
              <a:lnSpc>
                <a:spcPct val="200000"/>
              </a:lnSpc>
              <a:buFont typeface="Wingdings" panose="05000000000000000000" pitchFamily="2" charset="2"/>
              <a:buChar char="v"/>
            </a:pPr>
            <a:r>
              <a:rPr lang="en-US" sz="1200" dirty="0">
                <a:latin typeface="Book Antiqua" panose="02040602050305030304" pitchFamily="18" charset="0"/>
              </a:rPr>
              <a:t>2 Certified Information Systems Auditor (CISA)</a:t>
            </a:r>
          </a:p>
          <a:p>
            <a:pPr marL="285750" indent="-285750">
              <a:lnSpc>
                <a:spcPct val="200000"/>
              </a:lnSpc>
              <a:buFont typeface="Wingdings" panose="05000000000000000000" pitchFamily="2" charset="2"/>
              <a:buChar char="v"/>
            </a:pPr>
            <a:r>
              <a:rPr lang="en-US" sz="1200" dirty="0">
                <a:latin typeface="Book Antiqua" panose="02040602050305030304" pitchFamily="18" charset="0"/>
              </a:rPr>
              <a:t>1 Certified Info. Systems Security Professional (CISSP)</a:t>
            </a:r>
          </a:p>
        </p:txBody>
      </p:sp>
      <p:sp>
        <p:nvSpPr>
          <p:cNvPr id="7" name="TextBox 6"/>
          <p:cNvSpPr txBox="1"/>
          <p:nvPr/>
        </p:nvSpPr>
        <p:spPr>
          <a:xfrm>
            <a:off x="961352" y="2667000"/>
            <a:ext cx="2286000" cy="246221"/>
          </a:xfrm>
          <a:prstGeom prst="rect">
            <a:avLst/>
          </a:prstGeom>
          <a:noFill/>
        </p:spPr>
        <p:txBody>
          <a:bodyPr wrap="square" rtlCol="0">
            <a:spAutoFit/>
          </a:bodyPr>
          <a:lstStyle/>
          <a:p>
            <a:r>
              <a:rPr lang="en-US" sz="1000" dirty="0">
                <a:latin typeface="Book Antiqua" panose="02040602050305030304" pitchFamily="18" charset="0"/>
              </a:rPr>
              <a:t>*Includes one vacant position.</a:t>
            </a:r>
          </a:p>
        </p:txBody>
      </p:sp>
    </p:spTree>
    <p:extLst>
      <p:ext uri="{BB962C8B-B14F-4D97-AF65-F5344CB8AC3E}">
        <p14:creationId xmlns:p14="http://schemas.microsoft.com/office/powerpoint/2010/main" val="3131443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08419"/>
            <a:ext cx="7704667" cy="661097"/>
          </a:xfrm>
        </p:spPr>
        <p:txBody>
          <a:bodyPr>
            <a:normAutofit/>
          </a:bodyPr>
          <a:lstStyle/>
          <a:p>
            <a:pPr algn="ctr"/>
            <a:r>
              <a:rPr lang="en-US" b="1" u="sng" dirty="0">
                <a:latin typeface="Baskerville Old Face" panose="02020602080505020303" pitchFamily="18" charset="0"/>
              </a:rPr>
              <a:t>Executive Summary</a:t>
            </a:r>
          </a:p>
        </p:txBody>
      </p:sp>
      <p:sp>
        <p:nvSpPr>
          <p:cNvPr id="3" name="Content Placeholder 2"/>
          <p:cNvSpPr>
            <a:spLocks noGrp="1"/>
          </p:cNvSpPr>
          <p:nvPr>
            <p:ph idx="1"/>
          </p:nvPr>
        </p:nvSpPr>
        <p:spPr>
          <a:xfrm>
            <a:off x="381000" y="1243615"/>
            <a:ext cx="8085667" cy="5038813"/>
          </a:xfrm>
        </p:spPr>
        <p:style>
          <a:lnRef idx="2">
            <a:schemeClr val="accent2"/>
          </a:lnRef>
          <a:fillRef idx="1">
            <a:schemeClr val="lt1"/>
          </a:fillRef>
          <a:effectRef idx="0">
            <a:schemeClr val="accent2"/>
          </a:effectRef>
          <a:fontRef idx="minor">
            <a:schemeClr val="dk1"/>
          </a:fontRef>
        </p:style>
        <p:txBody>
          <a:bodyPr>
            <a:normAutofit fontScale="25000" lnSpcReduction="20000"/>
          </a:bodyPr>
          <a:lstStyle/>
          <a:p>
            <a:pPr marL="0" lvl="0" indent="0">
              <a:buNone/>
            </a:pPr>
            <a:endParaRPr lang="en-US" sz="5200" b="1" dirty="0">
              <a:latin typeface="Book Antiqua" panose="02040602050305030304" pitchFamily="18" charset="0"/>
              <a:cs typeface="Andalus" panose="02020603050405020304" pitchFamily="18" charset="-78"/>
            </a:endParaRPr>
          </a:p>
          <a:p>
            <a:pPr marL="0" lvl="0" indent="0">
              <a:buNone/>
            </a:pPr>
            <a:r>
              <a:rPr lang="en-US" sz="5200" b="1" dirty="0">
                <a:latin typeface="Book Antiqua" panose="02040602050305030304" pitchFamily="18" charset="0"/>
                <a:cs typeface="Andalus" panose="02020603050405020304" pitchFamily="18" charset="-78"/>
              </a:rPr>
              <a:t>The work of Audit and Advisory Services, during fiscal year (FY) 2024 improved risk management and governance processes, strengthened internal controls, increased the efficiency and effectiveness of operations, and helped ensure compliance with university policy. </a:t>
            </a:r>
            <a:r>
              <a:rPr lang="en-US" sz="5200" b="1" dirty="0">
                <a:latin typeface="Book Antiqua" panose="02040602050305030304" pitchFamily="18" charset="0"/>
              </a:rPr>
              <a:t>These efforts included audits and advisory projects in support of IT legacy systems; projects designed to assess and improve campus practices in information security and research; and other projects designed to increase adherence to various compliance requirements, sound business practices, and appropriate standards of internal control. </a:t>
            </a:r>
            <a:r>
              <a:rPr lang="en-US" sz="5200" b="1" dirty="0">
                <a:latin typeface="Book Antiqua" panose="02040602050305030304" pitchFamily="18" charset="0"/>
                <a:cs typeface="Andalus" panose="02020603050405020304" pitchFamily="18" charset="-78"/>
              </a:rPr>
              <a:t>	</a:t>
            </a:r>
          </a:p>
          <a:p>
            <a:pPr marL="0" lvl="0" indent="0">
              <a:buNone/>
            </a:pPr>
            <a:r>
              <a:rPr lang="en-US" sz="5200" b="1" dirty="0">
                <a:latin typeface="Book Antiqua" panose="02040602050305030304" pitchFamily="18" charset="0"/>
                <a:cs typeface="Andalus" panose="02020603050405020304" pitchFamily="18" charset="-78"/>
              </a:rPr>
              <a:t>Audit and </a:t>
            </a:r>
            <a:r>
              <a:rPr lang="en-US" sz="5200" b="1" dirty="0">
                <a:solidFill>
                  <a:schemeClr val="tx1"/>
                </a:solidFill>
                <a:latin typeface="Book Antiqua" panose="02040602050305030304" pitchFamily="18" charset="0"/>
                <a:cs typeface="Andalus" panose="02020603050405020304" pitchFamily="18" charset="-78"/>
              </a:rPr>
              <a:t>Advisory Services completed 10 out of 11 planned FY 2024 projects, for an overall completion rate of 91% of the amended audit plan. We participated in several committees, performed various small consultations, and continued to provide external audit coordination services.  We also provided educational services to the UCSB community. Lastly, we finalized 4 projects</a:t>
            </a:r>
            <a:r>
              <a:rPr lang="en-US" sz="5200" b="1" dirty="0">
                <a:latin typeface="Book Antiqua" panose="02040602050305030304" pitchFamily="18" charset="0"/>
                <a:cs typeface="Andalus" panose="02020603050405020304" pitchFamily="18" charset="-78"/>
              </a:rPr>
              <a:t> that were in draft at the end of FY 2023, and provided professional guidance to various departments on a variety of topics. </a:t>
            </a:r>
          </a:p>
          <a:p>
            <a:pPr marL="0" lvl="0" indent="0">
              <a:buNone/>
            </a:pPr>
            <a:r>
              <a:rPr lang="en-US" sz="5200" b="1" dirty="0">
                <a:latin typeface="Book Antiqua" panose="02040602050305030304" pitchFamily="18" charset="0"/>
                <a:cs typeface="Andalus" panose="02020603050405020304" pitchFamily="18" charset="-78"/>
              </a:rPr>
              <a:t>Audit and Advisory Services continued its on-going practice of working collaboratively with management in determining the optimum strategy for addressing internal control and operational issues identified during our reviews. </a:t>
            </a:r>
          </a:p>
          <a:p>
            <a:pPr marL="0" lvl="0" indent="0">
              <a:buNone/>
            </a:pPr>
            <a:r>
              <a:rPr lang="en-US" sz="5200" b="1" dirty="0">
                <a:latin typeface="Book Antiqua" panose="02040602050305030304" pitchFamily="18" charset="0"/>
                <a:cs typeface="Andalus" panose="02020603050405020304" pitchFamily="18" charset="-78"/>
              </a:rPr>
              <a:t>As we move into FY 2025, Audit and Advisory Services will continue to support the University’s 	risk management, control and governance processes through execution of our annual audit plan and completion of additional reviews requested by management.</a:t>
            </a:r>
          </a:p>
          <a:p>
            <a:pPr>
              <a:buFont typeface="Wingdings 2" pitchFamily="18" charset="2"/>
              <a:buNone/>
            </a:pPr>
            <a:r>
              <a:rPr lang="en-US" sz="5200" b="1" dirty="0">
                <a:latin typeface="Book Antiqua" panose="02040602050305030304" pitchFamily="18" charset="0"/>
                <a:cs typeface="Andalus" panose="02020603050405020304" pitchFamily="18" charset="-78"/>
              </a:rPr>
              <a:t>Sincerely,</a:t>
            </a:r>
          </a:p>
          <a:p>
            <a:pPr>
              <a:buFont typeface="Wingdings 2" pitchFamily="18" charset="2"/>
              <a:buNone/>
            </a:pPr>
            <a:r>
              <a:rPr lang="en-US" sz="5200" b="1" dirty="0">
                <a:latin typeface="Book Antiqua" panose="02040602050305030304" pitchFamily="18" charset="0"/>
                <a:cs typeface="Andalus" panose="02020603050405020304" pitchFamily="18" charset="-78"/>
              </a:rPr>
              <a:t>Ashley Andersen, Director </a:t>
            </a:r>
          </a:p>
          <a:p>
            <a:pPr marL="109728" indent="0">
              <a:buNone/>
            </a:pPr>
            <a:endParaRPr lang="en-US" dirty="0"/>
          </a:p>
        </p:txBody>
      </p:sp>
      <p:sp>
        <p:nvSpPr>
          <p:cNvPr id="5" name="Slide Number Placeholder 4"/>
          <p:cNvSpPr>
            <a:spLocks noGrp="1"/>
          </p:cNvSpPr>
          <p:nvPr>
            <p:ph type="sldNum" sz="quarter" idx="12"/>
          </p:nvPr>
        </p:nvSpPr>
        <p:spPr>
          <a:xfrm>
            <a:off x="4157133" y="6492875"/>
            <a:ext cx="427833" cy="365125"/>
          </a:xfrm>
        </p:spPr>
        <p:txBody>
          <a:bodyPr/>
          <a:lstStyle/>
          <a:p>
            <a:fld id="{D18737D0-1F07-487A-BC82-FDF5B924E95B}" type="slidenum">
              <a:rPr lang="en-US" b="1" smtClean="0">
                <a:solidFill>
                  <a:schemeClr val="tx1"/>
                </a:solidFill>
              </a:rPr>
              <a:pPr/>
              <a:t>3</a:t>
            </a:fld>
            <a:endParaRPr lang="en-US" b="1" dirty="0">
              <a:solidFill>
                <a:schemeClr val="tx1"/>
              </a:solidFill>
            </a:endParaRPr>
          </a:p>
        </p:txBody>
      </p:sp>
      <p:sp>
        <p:nvSpPr>
          <p:cNvPr id="6" name="Rectangle 5"/>
          <p:cNvSpPr/>
          <p:nvPr/>
        </p:nvSpPr>
        <p:spPr>
          <a:xfrm>
            <a:off x="76200" y="6525396"/>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116" y="609600"/>
            <a:ext cx="7704667" cy="3581401"/>
          </a:xfrm>
        </p:spPr>
        <p:txBody>
          <a:bodyPr>
            <a:normAutofit/>
          </a:bodyPr>
          <a:lstStyle/>
          <a:p>
            <a:pPr algn="ctr"/>
            <a:r>
              <a:rPr lang="en-US" sz="3600" b="1" u="sng" dirty="0">
                <a:latin typeface="Baskerville Old Face" panose="02020602080505020303" pitchFamily="18" charset="0"/>
              </a:rPr>
              <a:t>Mission</a:t>
            </a:r>
          </a:p>
        </p:txBody>
      </p:sp>
      <p:sp>
        <p:nvSpPr>
          <p:cNvPr id="3" name="Content Placeholder 2"/>
          <p:cNvSpPr>
            <a:spLocks noGrp="1"/>
          </p:cNvSpPr>
          <p:nvPr>
            <p:ph idx="1"/>
          </p:nvPr>
        </p:nvSpPr>
        <p:spPr>
          <a:xfrm>
            <a:off x="290116" y="1371600"/>
            <a:ext cx="8229600" cy="4525963"/>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indent="0">
              <a:buFont typeface="Wingdings 2" pitchFamily="18" charset="2"/>
              <a:buNone/>
              <a:defRPr/>
            </a:pPr>
            <a:r>
              <a:rPr lang="en-US" sz="2400" b="1" i="1" dirty="0">
                <a:latin typeface="Book Antiqua" panose="02040602050305030304" pitchFamily="18" charset="0"/>
              </a:rPr>
              <a:t>The mission of the University of California (UC) internal audit is to provide the Regents, President, and campus Chancellors and Laboratory Director independent and objective assurance and consulting services designed to add value and to improve operations. We do this through communication, monitoring and collaboration with management to assist the campus community in the discharge of their oversight, management, and operating responsibilities. Internal audit brings a systematic and disciplined approach to evaluating and improving the effectiveness of risk management, control and governance processes. 			</a:t>
            </a:r>
          </a:p>
          <a:p>
            <a:pPr indent="0">
              <a:buFont typeface="Wingdings 2" pitchFamily="18" charset="2"/>
              <a:buNone/>
              <a:defRPr/>
            </a:pPr>
            <a:r>
              <a:rPr lang="en-US" sz="2400" b="1" i="1" dirty="0">
                <a:latin typeface="Book Antiqua" panose="02040602050305030304" pitchFamily="18" charset="0"/>
              </a:rPr>
              <a:t> - University of California Internal Audit Charter</a:t>
            </a:r>
            <a:endParaRPr lang="en-US" sz="2400" b="1" i="1" strike="sngStrike"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86200" y="6492875"/>
            <a:ext cx="427833" cy="365125"/>
          </a:xfrm>
        </p:spPr>
        <p:txBody>
          <a:bodyPr/>
          <a:lstStyle/>
          <a:p>
            <a:fld id="{D18737D0-1F07-487A-BC82-FDF5B924E95B}" type="slidenum">
              <a:rPr lang="en-US" b="1" smtClean="0">
                <a:solidFill>
                  <a:schemeClr val="tx1"/>
                </a:solidFill>
              </a:rPr>
              <a:pPr/>
              <a:t>4</a:t>
            </a:fld>
            <a:endParaRPr lang="en-US" b="1" dirty="0">
              <a:solidFill>
                <a:schemeClr val="tx1"/>
              </a:solidFill>
            </a:endParaRPr>
          </a:p>
        </p:txBody>
      </p:sp>
      <p:sp>
        <p:nvSpPr>
          <p:cNvPr id="5" name="Rectangle 4"/>
          <p:cNvSpPr/>
          <p:nvPr/>
        </p:nvSpPr>
        <p:spPr>
          <a:xfrm>
            <a:off x="0" y="6549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018" y="1219200"/>
            <a:ext cx="2822786" cy="857473"/>
          </a:xfrm>
        </p:spPr>
        <p:txBody>
          <a:bodyPr>
            <a:noAutofit/>
          </a:bodyPr>
          <a:lstStyle/>
          <a:p>
            <a:pPr algn="ctr"/>
            <a:r>
              <a:rPr lang="en-US" sz="2400" b="1" u="sng" dirty="0">
                <a:latin typeface="Book Antiqua" panose="02040602050305030304" pitchFamily="18" charset="0"/>
              </a:rPr>
              <a:t>Audit &amp; Advisory  Services</a:t>
            </a:r>
            <a:endParaRPr lang="en-US" sz="2400" b="1" dirty="0">
              <a:latin typeface="Book Antiqua" panose="02040602050305030304" pitchFamily="18" charset="0"/>
            </a:endParaRPr>
          </a:p>
        </p:txBody>
      </p:sp>
      <p:sp>
        <p:nvSpPr>
          <p:cNvPr id="5" name="Slide Number Placeholder 4"/>
          <p:cNvSpPr>
            <a:spLocks noGrp="1"/>
          </p:cNvSpPr>
          <p:nvPr>
            <p:ph type="sldNum" sz="quarter" idx="12"/>
          </p:nvPr>
        </p:nvSpPr>
        <p:spPr>
          <a:xfrm>
            <a:off x="6229782" y="5727505"/>
            <a:ext cx="512504" cy="273915"/>
          </a:xfrm>
        </p:spPr>
        <p:txBody>
          <a:bodyPr/>
          <a:lstStyle/>
          <a:p>
            <a:fld id="{81FEFA0A-2F20-4B60-98C6-5FFDA469AA1C}" type="slidenum">
              <a:rPr lang="en-US" smtClean="0"/>
              <a:t>5</a:t>
            </a:fld>
            <a:endParaRPr lang="en-US" dirty="0"/>
          </a:p>
        </p:txBody>
      </p:sp>
      <p:graphicFrame>
        <p:nvGraphicFramePr>
          <p:cNvPr id="6" name="Content Placeholder 5"/>
          <p:cNvGraphicFramePr>
            <a:graphicFrameLocks/>
          </p:cNvGraphicFramePr>
          <p:nvPr>
            <p:extLst>
              <p:ext uri="{D42A27DB-BD31-4B8C-83A1-F6EECF244321}">
                <p14:modId xmlns:p14="http://schemas.microsoft.com/office/powerpoint/2010/main" val="2422874763"/>
              </p:ext>
            </p:extLst>
          </p:nvPr>
        </p:nvGraphicFramePr>
        <p:xfrm>
          <a:off x="3200400" y="541234"/>
          <a:ext cx="4781803"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108431" y="647700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7" name="Rectangle 6"/>
          <p:cNvSpPr/>
          <p:nvPr/>
        </p:nvSpPr>
        <p:spPr>
          <a:xfrm>
            <a:off x="762000" y="1981200"/>
            <a:ext cx="2115102" cy="3323987"/>
          </a:xfrm>
          <a:prstGeom prst="rect">
            <a:avLst/>
          </a:prstGeom>
        </p:spPr>
        <p:txBody>
          <a:bodyPr wrap="square">
            <a:spAutoFit/>
          </a:bodyPr>
          <a:lstStyle/>
          <a:p>
            <a:r>
              <a:rPr lang="en-US" sz="1500" i="1" dirty="0">
                <a:latin typeface="Book Antiqua" panose="02040602050305030304" pitchFamily="18" charset="0"/>
              </a:rPr>
              <a:t>The scope of our work is to determine whether the university’s network of risk management, control, and governance processes, as designed and represented by management at all levels, is adequate and functioning appropriately.  We accomplish this through the provision of these lines of service.</a:t>
            </a:r>
          </a:p>
        </p:txBody>
      </p:sp>
      <p:sp>
        <p:nvSpPr>
          <p:cNvPr id="8" name="TextBox 7"/>
          <p:cNvSpPr txBox="1"/>
          <p:nvPr/>
        </p:nvSpPr>
        <p:spPr>
          <a:xfrm>
            <a:off x="3962400" y="6627041"/>
            <a:ext cx="228600" cy="230832"/>
          </a:xfrm>
          <a:prstGeom prst="rect">
            <a:avLst/>
          </a:prstGeom>
          <a:noFill/>
        </p:spPr>
        <p:txBody>
          <a:bodyPr wrap="square" rtlCol="0">
            <a:spAutoFit/>
          </a:bodyPr>
          <a:lstStyle/>
          <a:p>
            <a:r>
              <a:rPr lang="en-US" sz="900" b="1" dirty="0"/>
              <a:t>5</a:t>
            </a:r>
            <a:endParaRPr lang="en-US" sz="1200" b="1" dirty="0"/>
          </a:p>
        </p:txBody>
      </p:sp>
    </p:spTree>
    <p:extLst>
      <p:ext uri="{BB962C8B-B14F-4D97-AF65-F5344CB8AC3E}">
        <p14:creationId xmlns:p14="http://schemas.microsoft.com/office/powerpoint/2010/main" val="794169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1359202"/>
            <a:ext cx="8229600" cy="1143000"/>
          </a:xfrm>
        </p:spPr>
        <p:txBody>
          <a:bodyPr>
            <a:normAutofit/>
          </a:bodyPr>
          <a:lstStyle/>
          <a:p>
            <a:pPr algn="ctr"/>
            <a:r>
              <a:rPr lang="en-US" sz="3200" b="1" u="sng" dirty="0">
                <a:latin typeface="Baskerville Old Face" panose="02020602080505020303" pitchFamily="18" charset="0"/>
              </a:rPr>
              <a:t>Completion of Amended </a:t>
            </a:r>
            <a:r>
              <a:rPr lang="en-US" sz="3200" b="1" u="sng" dirty="0" err="1">
                <a:latin typeface="Baskerville Old Face" panose="02020602080505020303" pitchFamily="18" charset="0"/>
              </a:rPr>
              <a:t>FY24</a:t>
            </a:r>
            <a:r>
              <a:rPr lang="en-US" sz="3200" b="1" u="sng" dirty="0">
                <a:latin typeface="Baskerville Old Face" panose="02020602080505020303" pitchFamily="18" charset="0"/>
              </a:rPr>
              <a:t> Plan</a:t>
            </a:r>
          </a:p>
        </p:txBody>
      </p:sp>
      <p:sp>
        <p:nvSpPr>
          <p:cNvPr id="3" name="Content Placeholder 2"/>
          <p:cNvSpPr>
            <a:spLocks noGrp="1"/>
          </p:cNvSpPr>
          <p:nvPr>
            <p:ph idx="1"/>
          </p:nvPr>
        </p:nvSpPr>
        <p:spPr/>
        <p:txBody>
          <a:bodyPr>
            <a:normAutofit/>
          </a:bodyPr>
          <a:lstStyle/>
          <a:p>
            <a:pPr fontAlgn="t"/>
            <a:endParaRPr lang="en-US" dirty="0"/>
          </a:p>
          <a:p>
            <a:endParaRPr lang="en-US" dirty="0"/>
          </a:p>
        </p:txBody>
      </p:sp>
      <p:sp>
        <p:nvSpPr>
          <p:cNvPr id="5" name="Slide Number Placeholder 4"/>
          <p:cNvSpPr>
            <a:spLocks noGrp="1"/>
          </p:cNvSpPr>
          <p:nvPr>
            <p:ph type="sldNum" sz="quarter" idx="12"/>
          </p:nvPr>
        </p:nvSpPr>
        <p:spPr>
          <a:xfrm>
            <a:off x="3783456" y="6501140"/>
            <a:ext cx="427833" cy="345852"/>
          </a:xfrm>
        </p:spPr>
        <p:txBody>
          <a:bodyPr/>
          <a:lstStyle/>
          <a:p>
            <a:fld id="{D18737D0-1F07-487A-BC82-FDF5B924E95B}" type="slidenum">
              <a:rPr lang="en-US" b="1" smtClean="0">
                <a:solidFill>
                  <a:schemeClr val="tx1"/>
                </a:solidFill>
              </a:rPr>
              <a:pPr/>
              <a:t>6</a:t>
            </a:fld>
            <a:endParaRPr lang="en-US" b="1" dirty="0">
              <a:solidFill>
                <a:schemeClr val="tx1"/>
              </a:solidFill>
            </a:endParaRPr>
          </a:p>
        </p:txBody>
      </p:sp>
      <p:sp>
        <p:nvSpPr>
          <p:cNvPr id="6" name="Rectangle 5"/>
          <p:cNvSpPr/>
          <p:nvPr/>
        </p:nvSpPr>
        <p:spPr>
          <a:xfrm>
            <a:off x="0" y="6520886"/>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graphicFrame>
        <p:nvGraphicFramePr>
          <p:cNvPr id="9" name="Table 8"/>
          <p:cNvGraphicFramePr>
            <a:graphicFrameLocks noGrp="1"/>
          </p:cNvGraphicFramePr>
          <p:nvPr>
            <p:extLst>
              <p:ext uri="{D42A27DB-BD31-4B8C-83A1-F6EECF244321}">
                <p14:modId xmlns:p14="http://schemas.microsoft.com/office/powerpoint/2010/main" val="191560862"/>
              </p:ext>
            </p:extLst>
          </p:nvPr>
        </p:nvGraphicFramePr>
        <p:xfrm>
          <a:off x="1066800" y="2160590"/>
          <a:ext cx="5715000" cy="2908304"/>
        </p:xfrm>
        <a:graphic>
          <a:graphicData uri="http://schemas.openxmlformats.org/drawingml/2006/table">
            <a:tbl>
              <a:tblPr firstRow="1" bandRow="1">
                <a:tableStyleId>{21E4AEA4-8DFA-4A89-87EB-49C32662AFE0}</a:tableStyleId>
              </a:tblPr>
              <a:tblGrid>
                <a:gridCol w="4953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tblGrid>
              <a:tr h="519551">
                <a:tc>
                  <a:txBody>
                    <a:bodyPr/>
                    <a:lstStyle/>
                    <a:p>
                      <a:pPr algn="ctr"/>
                      <a:r>
                        <a:rPr kumimoji="0" lang="en-US" kern="1200" dirty="0"/>
                        <a:t>FY23 Plan Completion Statistics</a:t>
                      </a:r>
                      <a:endParaRPr kumimoji="0" lang="en-US" kern="1200" dirty="0">
                        <a:solidFill>
                          <a:schemeClr val="tx1"/>
                        </a:solidFill>
                        <a:latin typeface="Baskerville Old Face" panose="02020602080505020303" pitchFamily="18" charset="0"/>
                        <a:ea typeface="+mn-ea"/>
                        <a:cs typeface="+mn-cs"/>
                      </a:endParaRPr>
                    </a:p>
                  </a:txBody>
                  <a:tcPr/>
                </a:tc>
                <a:tc>
                  <a:txBody>
                    <a:bodyPr/>
                    <a:lstStyle/>
                    <a:p>
                      <a:pPr algn="ctr"/>
                      <a:endParaRPr kumimoji="0" lang="en-US" kern="1200" dirty="0">
                        <a:solidFill>
                          <a:schemeClr val="tx1"/>
                        </a:solidFill>
                        <a:latin typeface="Baskerville Old Face" panose="02020602080505020303" pitchFamily="18" charset="0"/>
                        <a:ea typeface="+mn-ea"/>
                        <a:cs typeface="+mn-cs"/>
                      </a:endParaRPr>
                    </a:p>
                  </a:txBody>
                  <a:tcPr/>
                </a:tc>
                <a:extLst>
                  <a:ext uri="{0D108BD9-81ED-4DB2-BD59-A6C34878D82A}">
                    <a16:rowId xmlns:a16="http://schemas.microsoft.com/office/drawing/2014/main" val="10000"/>
                  </a:ext>
                </a:extLst>
              </a:tr>
              <a:tr h="339990">
                <a:tc>
                  <a:txBody>
                    <a:bodyPr/>
                    <a:lstStyle/>
                    <a:p>
                      <a:r>
                        <a:rPr lang="en-US" sz="1600" dirty="0"/>
                        <a:t>Original Planned</a:t>
                      </a:r>
                      <a:r>
                        <a:rPr lang="en-US" sz="1600" baseline="0" dirty="0"/>
                        <a:t> Projects</a:t>
                      </a:r>
                      <a:endParaRPr lang="en-US" sz="1600" dirty="0">
                        <a:latin typeface="Book Antiqua" panose="02040602050305030304" pitchFamily="18" charset="0"/>
                      </a:endParaRPr>
                    </a:p>
                  </a:txBody>
                  <a:tcPr/>
                </a:tc>
                <a:tc>
                  <a:txBody>
                    <a:bodyPr/>
                    <a:lstStyle/>
                    <a:p>
                      <a:pPr algn="just"/>
                      <a:r>
                        <a:rPr lang="en-US" sz="1600" dirty="0">
                          <a:latin typeface="+mn-lt"/>
                        </a:rPr>
                        <a:t>11</a:t>
                      </a:r>
                      <a:endParaRPr lang="en-US" sz="1600" dirty="0">
                        <a:latin typeface="Baskerville Old Face" panose="02020602080505020303" pitchFamily="18" charset="0"/>
                      </a:endParaRPr>
                    </a:p>
                  </a:txBody>
                  <a:tcPr/>
                </a:tc>
                <a:extLst>
                  <a:ext uri="{0D108BD9-81ED-4DB2-BD59-A6C34878D82A}">
                    <a16:rowId xmlns:a16="http://schemas.microsoft.com/office/drawing/2014/main" val="10001"/>
                  </a:ext>
                </a:extLst>
              </a:tr>
              <a:tr h="339990">
                <a:tc>
                  <a:txBody>
                    <a:bodyPr/>
                    <a:lstStyle/>
                    <a:p>
                      <a:r>
                        <a:rPr lang="en-US" sz="1600" dirty="0"/>
                        <a:t>Dropped/Deferred Projects</a:t>
                      </a:r>
                      <a:endParaRPr lang="en-US" sz="1600" dirty="0">
                        <a:latin typeface="Book Antiqua" panose="02040602050305030304" pitchFamily="18" charset="0"/>
                      </a:endParaRPr>
                    </a:p>
                  </a:txBody>
                  <a:tcPr/>
                </a:tc>
                <a:tc>
                  <a:txBody>
                    <a:bodyPr/>
                    <a:lstStyle/>
                    <a:p>
                      <a:r>
                        <a:rPr lang="en-US" sz="1600" dirty="0">
                          <a:latin typeface="+mn-lt"/>
                        </a:rPr>
                        <a:t>1</a:t>
                      </a:r>
                    </a:p>
                  </a:txBody>
                  <a:tcPr/>
                </a:tc>
                <a:extLst>
                  <a:ext uri="{0D108BD9-81ED-4DB2-BD59-A6C34878D82A}">
                    <a16:rowId xmlns:a16="http://schemas.microsoft.com/office/drawing/2014/main" val="10002"/>
                  </a:ext>
                </a:extLst>
              </a:tr>
              <a:tr h="339990">
                <a:tc>
                  <a:txBody>
                    <a:bodyPr/>
                    <a:lstStyle/>
                    <a:p>
                      <a:r>
                        <a:rPr lang="en-US" sz="1600" dirty="0"/>
                        <a:t>Supplemental</a:t>
                      </a:r>
                      <a:r>
                        <a:rPr lang="en-US" sz="1600" baseline="0" dirty="0"/>
                        <a:t> Projects Added </a:t>
                      </a:r>
                      <a:endParaRPr lang="en-US" sz="1600" dirty="0">
                        <a:latin typeface="Book Antiqua" panose="02040602050305030304" pitchFamily="18" charset="0"/>
                      </a:endParaRPr>
                    </a:p>
                  </a:txBody>
                  <a:tcPr/>
                </a:tc>
                <a:tc>
                  <a:txBody>
                    <a:bodyPr/>
                    <a:lstStyle/>
                    <a:p>
                      <a:r>
                        <a:rPr lang="en-US" sz="1600" dirty="0">
                          <a:latin typeface="+mn-lt"/>
                        </a:rPr>
                        <a:t>1</a:t>
                      </a:r>
                    </a:p>
                  </a:txBody>
                  <a:tcPr/>
                </a:tc>
                <a:extLst>
                  <a:ext uri="{0D108BD9-81ED-4DB2-BD59-A6C34878D82A}">
                    <a16:rowId xmlns:a16="http://schemas.microsoft.com/office/drawing/2014/main" val="10003"/>
                  </a:ext>
                </a:extLst>
              </a:tr>
              <a:tr h="339990">
                <a:tc>
                  <a:txBody>
                    <a:bodyPr/>
                    <a:lstStyle/>
                    <a:p>
                      <a:r>
                        <a:rPr lang="en-US" sz="1600" dirty="0"/>
                        <a:t>Amended Plan</a:t>
                      </a:r>
                      <a:endParaRPr lang="en-US" sz="1600" dirty="0">
                        <a:latin typeface="Book Antiqua" panose="02040602050305030304" pitchFamily="18" charset="0"/>
                      </a:endParaRPr>
                    </a:p>
                  </a:txBody>
                  <a:tcPr/>
                </a:tc>
                <a:tc>
                  <a:txBody>
                    <a:bodyPr/>
                    <a:lstStyle/>
                    <a:p>
                      <a:r>
                        <a:rPr lang="en-US" sz="1600" dirty="0">
                          <a:latin typeface="+mn-lt"/>
                        </a:rPr>
                        <a:t>11</a:t>
                      </a:r>
                    </a:p>
                  </a:txBody>
                  <a:tcPr/>
                </a:tc>
                <a:extLst>
                  <a:ext uri="{0D108BD9-81ED-4DB2-BD59-A6C34878D82A}">
                    <a16:rowId xmlns:a16="http://schemas.microsoft.com/office/drawing/2014/main" val="10004"/>
                  </a:ext>
                </a:extLst>
              </a:tr>
              <a:tr h="339990">
                <a:tc>
                  <a:txBody>
                    <a:bodyPr/>
                    <a:lstStyle/>
                    <a:p>
                      <a:r>
                        <a:rPr lang="en-US" sz="1600" dirty="0"/>
                        <a:t>Total</a:t>
                      </a:r>
                      <a:r>
                        <a:rPr lang="en-US" sz="1600" baseline="0" dirty="0"/>
                        <a:t> Amended Plan Completed</a:t>
                      </a:r>
                      <a:endParaRPr lang="en-US" sz="1600" dirty="0">
                        <a:latin typeface="Book Antiqua" panose="02040602050305030304" pitchFamily="18" charset="0"/>
                      </a:endParaRPr>
                    </a:p>
                  </a:txBody>
                  <a:tcPr/>
                </a:tc>
                <a:tc>
                  <a:txBody>
                    <a:bodyPr/>
                    <a:lstStyle/>
                    <a:p>
                      <a:r>
                        <a:rPr lang="en-US" sz="1600" dirty="0"/>
                        <a:t>10/11</a:t>
                      </a:r>
                      <a:endParaRPr lang="en-US" sz="1600" dirty="0">
                        <a:latin typeface="Baskerville Old Face" panose="02020602080505020303" pitchFamily="18" charset="0"/>
                      </a:endParaRPr>
                    </a:p>
                  </a:txBody>
                  <a:tcPr/>
                </a:tc>
                <a:extLst>
                  <a:ext uri="{0D108BD9-81ED-4DB2-BD59-A6C34878D82A}">
                    <a16:rowId xmlns:a16="http://schemas.microsoft.com/office/drawing/2014/main" val="10005"/>
                  </a:ext>
                </a:extLst>
              </a:tr>
              <a:tr h="348813">
                <a:tc>
                  <a:txBody>
                    <a:bodyPr/>
                    <a:lstStyle/>
                    <a:p>
                      <a:r>
                        <a:rPr lang="en-US" sz="1600" dirty="0"/>
                        <a:t>Percentage of Revised Plan Completed</a:t>
                      </a:r>
                      <a:endParaRPr lang="en-US" sz="1600" dirty="0">
                        <a:latin typeface="Book Antiqua" panose="02040602050305030304" pitchFamily="18" charset="0"/>
                      </a:endParaRPr>
                    </a:p>
                  </a:txBody>
                  <a:tcPr/>
                </a:tc>
                <a:tc>
                  <a:txBody>
                    <a:bodyPr/>
                    <a:lstStyle/>
                    <a:p>
                      <a:r>
                        <a:rPr lang="en-US" sz="1600" dirty="0">
                          <a:solidFill>
                            <a:schemeClr val="tx1"/>
                          </a:solidFill>
                        </a:rPr>
                        <a:t>91%</a:t>
                      </a:r>
                      <a:endParaRPr lang="en-US" sz="1600" dirty="0">
                        <a:solidFill>
                          <a:schemeClr val="tx1"/>
                        </a:solidFill>
                        <a:latin typeface="Baskerville Old Face" panose="02020602080505020303" pitchFamily="18" charset="0"/>
                      </a:endParaRPr>
                    </a:p>
                  </a:txBody>
                  <a:tcPr/>
                </a:tc>
                <a:extLst>
                  <a:ext uri="{0D108BD9-81ED-4DB2-BD59-A6C34878D82A}">
                    <a16:rowId xmlns:a16="http://schemas.microsoft.com/office/drawing/2014/main" val="10006"/>
                  </a:ext>
                </a:extLst>
              </a:tr>
              <a:tr h="339990">
                <a:tc>
                  <a:txBody>
                    <a:bodyPr/>
                    <a:lstStyle/>
                    <a:p>
                      <a:r>
                        <a:rPr lang="en-US" sz="1600" dirty="0" err="1"/>
                        <a:t>FY23</a:t>
                      </a:r>
                      <a:r>
                        <a:rPr lang="en-US" sz="1600" dirty="0"/>
                        <a:t> Projects</a:t>
                      </a:r>
                      <a:r>
                        <a:rPr lang="en-US" sz="1600" baseline="0" dirty="0"/>
                        <a:t> Issued in Final During </a:t>
                      </a:r>
                      <a:r>
                        <a:rPr lang="en-US" sz="1600" baseline="0" dirty="0" err="1"/>
                        <a:t>FY24</a:t>
                      </a:r>
                      <a:endParaRPr lang="en-US" sz="1600" dirty="0">
                        <a:latin typeface="Book Antiqua" panose="02040602050305030304" pitchFamily="18" charset="0"/>
                      </a:endParaRPr>
                    </a:p>
                  </a:txBody>
                  <a:tcPr/>
                </a:tc>
                <a:tc>
                  <a:txBody>
                    <a:bodyPr/>
                    <a:lstStyle/>
                    <a:p>
                      <a:r>
                        <a:rPr lang="en-US" sz="1600" dirty="0">
                          <a:latin typeface="+mn-lt"/>
                        </a:rPr>
                        <a:t>4</a:t>
                      </a:r>
                      <a:endParaRPr lang="en-US" sz="1600" dirty="0">
                        <a:latin typeface="Baskerville Old Face" panose="02020602080505020303" pitchFamily="18" charset="0"/>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990600"/>
            <a:ext cx="8229600" cy="1143000"/>
          </a:xfrm>
        </p:spPr>
        <p:txBody>
          <a:bodyPr>
            <a:normAutofit/>
          </a:bodyPr>
          <a:lstStyle/>
          <a:p>
            <a:pPr algn="ctr"/>
            <a:r>
              <a:rPr lang="en-US" sz="3200" b="1" u="sng" dirty="0">
                <a:latin typeface="Baskerville Old Face" panose="02020602080505020303" pitchFamily="18" charset="0"/>
              </a:rPr>
              <a:t>Plan to Actual Hours</a:t>
            </a:r>
          </a:p>
        </p:txBody>
      </p:sp>
      <p:sp>
        <p:nvSpPr>
          <p:cNvPr id="6" name="Slide Number Placeholder 5"/>
          <p:cNvSpPr>
            <a:spLocks noGrp="1"/>
          </p:cNvSpPr>
          <p:nvPr>
            <p:ph type="sldNum" sz="quarter" idx="12"/>
          </p:nvPr>
        </p:nvSpPr>
        <p:spPr>
          <a:xfrm>
            <a:off x="3962399" y="6492875"/>
            <a:ext cx="413483" cy="365125"/>
          </a:xfrm>
        </p:spPr>
        <p:txBody>
          <a:bodyPr/>
          <a:lstStyle/>
          <a:p>
            <a:fld id="{D18737D0-1F07-487A-BC82-FDF5B924E95B}" type="slidenum">
              <a:rPr lang="en-US" b="1" smtClean="0">
                <a:solidFill>
                  <a:schemeClr val="tx1"/>
                </a:solidFill>
              </a:rPr>
              <a:pPr/>
              <a:t>7</a:t>
            </a:fld>
            <a:endParaRPr lang="en-US" b="1"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386223962"/>
              </p:ext>
            </p:extLst>
          </p:nvPr>
        </p:nvGraphicFramePr>
        <p:xfrm>
          <a:off x="1143000" y="1752600"/>
          <a:ext cx="5638799" cy="2761796"/>
        </p:xfrm>
        <a:graphic>
          <a:graphicData uri="http://schemas.openxmlformats.org/drawingml/2006/table">
            <a:tbl>
              <a:tblPr firstRow="1" bandRow="1">
                <a:tableStyleId>{284E427A-3D55-4303-BF80-6455036E1DE7}</a:tableStyleId>
              </a:tblPr>
              <a:tblGrid>
                <a:gridCol w="1447799">
                  <a:extLst>
                    <a:ext uri="{9D8B030D-6E8A-4147-A177-3AD203B41FA5}">
                      <a16:colId xmlns:a16="http://schemas.microsoft.com/office/drawing/2014/main" val="20000"/>
                    </a:ext>
                  </a:extLst>
                </a:gridCol>
                <a:gridCol w="838201">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987907">
                  <a:extLst>
                    <a:ext uri="{9D8B030D-6E8A-4147-A177-3AD203B41FA5}">
                      <a16:colId xmlns:a16="http://schemas.microsoft.com/office/drawing/2014/main" val="20003"/>
                    </a:ext>
                  </a:extLst>
                </a:gridCol>
                <a:gridCol w="1145692">
                  <a:extLst>
                    <a:ext uri="{9D8B030D-6E8A-4147-A177-3AD203B41FA5}">
                      <a16:colId xmlns:a16="http://schemas.microsoft.com/office/drawing/2014/main" val="20004"/>
                    </a:ext>
                  </a:extLst>
                </a:gridCol>
              </a:tblGrid>
              <a:tr h="396779">
                <a:tc>
                  <a:txBody>
                    <a:bodyPr/>
                    <a:lstStyle/>
                    <a:p>
                      <a:pPr algn="ctr" fontAlgn="t"/>
                      <a:r>
                        <a:rPr lang="en-US" sz="1800" u="none" strike="noStrike" dirty="0">
                          <a:effectLst/>
                        </a:rPr>
                        <a:t> </a:t>
                      </a:r>
                      <a:endParaRPr lang="en-US" sz="1800" b="1" i="0" u="none" strike="noStrike" dirty="0">
                        <a:solidFill>
                          <a:schemeClr val="tx1"/>
                        </a:solidFill>
                        <a:effectLst/>
                        <a:latin typeface="Book Antiqua" panose="02040602050305030304" pitchFamily="18" charset="0"/>
                      </a:endParaRPr>
                    </a:p>
                  </a:txBody>
                  <a:tcPr marL="9525" marR="9525" marT="9525" marB="0"/>
                </a:tc>
                <a:tc gridSpan="2">
                  <a:txBody>
                    <a:bodyPr/>
                    <a:lstStyle/>
                    <a:p>
                      <a:pPr algn="ctr" rtl="0" fontAlgn="ctr"/>
                      <a:r>
                        <a:rPr lang="en-US" sz="1200" u="none" strike="noStrike" dirty="0">
                          <a:effectLst/>
                        </a:rPr>
                        <a:t>Plan</a:t>
                      </a:r>
                      <a:endParaRPr lang="en-US" sz="1200" b="1" i="0" u="none" strike="noStrike" dirty="0">
                        <a:solidFill>
                          <a:schemeClr val="tx1"/>
                        </a:solidFill>
                        <a:effectLst/>
                        <a:latin typeface="Book Antiqua" panose="02040602050305030304" pitchFamily="18" charset="0"/>
                      </a:endParaRPr>
                    </a:p>
                  </a:txBody>
                  <a:tcPr marL="9525" marR="9525" marT="9525" marB="0" anchor="ctr"/>
                </a:tc>
                <a:tc hMerge="1">
                  <a:txBody>
                    <a:bodyPr/>
                    <a:lstStyle/>
                    <a:p>
                      <a:endParaRPr lang="en-US"/>
                    </a:p>
                  </a:txBody>
                  <a:tcPr/>
                </a:tc>
                <a:tc gridSpan="2">
                  <a:txBody>
                    <a:bodyPr/>
                    <a:lstStyle/>
                    <a:p>
                      <a:pPr algn="ctr" rtl="0" fontAlgn="ctr"/>
                      <a:r>
                        <a:rPr lang="en-US" sz="1200" u="none" strike="noStrike" dirty="0">
                          <a:effectLst/>
                        </a:rPr>
                        <a:t>Actual</a:t>
                      </a:r>
                      <a:endParaRPr lang="en-US" sz="1200" b="1" i="0" u="none" strike="noStrike" dirty="0">
                        <a:solidFill>
                          <a:schemeClr val="tx1"/>
                        </a:solidFill>
                        <a:effectLst/>
                        <a:latin typeface="Book Antiqua" panose="02040602050305030304" pitchFamily="18"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10000"/>
                  </a:ext>
                </a:extLst>
              </a:tr>
              <a:tr h="438605">
                <a:tc>
                  <a:txBody>
                    <a:bodyPr/>
                    <a:lstStyle/>
                    <a:p>
                      <a:pPr algn="l" fontAlgn="t"/>
                      <a:r>
                        <a:rPr lang="en-US" sz="1800" u="none" strike="noStrike" dirty="0">
                          <a:effectLst/>
                        </a:rPr>
                        <a:t> </a:t>
                      </a:r>
                      <a:endParaRPr lang="en-US" sz="1800" b="1" i="0" u="none" strike="noStrike" dirty="0">
                        <a:solidFill>
                          <a:schemeClr val="tx1"/>
                        </a:solidFill>
                        <a:effectLst/>
                        <a:latin typeface="Book Antiqua" panose="02040602050305030304" pitchFamily="18" charset="0"/>
                      </a:endParaRPr>
                    </a:p>
                  </a:txBody>
                  <a:tcPr marL="9525" marR="9525" marT="9525" marB="0"/>
                </a:tc>
                <a:tc>
                  <a:txBody>
                    <a:bodyPr/>
                    <a:lstStyle/>
                    <a:p>
                      <a:pPr algn="ctr" rtl="0" fontAlgn="ctr"/>
                      <a:r>
                        <a:rPr lang="en-US" sz="1200" u="none" strike="noStrike" dirty="0">
                          <a:effectLst/>
                        </a:rPr>
                        <a:t>Hours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rtl="0" fontAlgn="ctr"/>
                      <a:r>
                        <a:rPr lang="en-US" sz="1200" u="none" strike="noStrike" dirty="0">
                          <a:effectLst/>
                        </a:rPr>
                        <a:t>Percent of Available Hours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rtl="0" fontAlgn="ctr"/>
                      <a:r>
                        <a:rPr lang="en-US" sz="1200" u="none" strike="noStrike" dirty="0">
                          <a:effectLst/>
                        </a:rPr>
                        <a:t>Hours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rtl="0" fontAlgn="ctr"/>
                      <a:r>
                        <a:rPr lang="en-US" sz="1200" u="none" strike="noStrike" dirty="0">
                          <a:effectLst/>
                        </a:rPr>
                        <a:t>Percent of Available</a:t>
                      </a:r>
                      <a:r>
                        <a:rPr lang="en-US" sz="1200" u="none" strike="noStrike" baseline="0" dirty="0">
                          <a:effectLst/>
                        </a:rPr>
                        <a:t> Hours</a:t>
                      </a:r>
                      <a:endParaRPr lang="en-US" sz="1200" b="1" i="0" u="none" strike="noStrike" dirty="0">
                        <a:solidFill>
                          <a:schemeClr val="tx1"/>
                        </a:solidFill>
                        <a:effectLst/>
                        <a:latin typeface="Book Antiqua" panose="02040602050305030304" pitchFamily="18" charset="0"/>
                      </a:endParaRPr>
                    </a:p>
                  </a:txBody>
                  <a:tcPr marL="9525" marR="9525" marT="9525" marB="0" anchor="ctr"/>
                </a:tc>
                <a:extLst>
                  <a:ext uri="{0D108BD9-81ED-4DB2-BD59-A6C34878D82A}">
                    <a16:rowId xmlns:a16="http://schemas.microsoft.com/office/drawing/2014/main" val="10001"/>
                  </a:ext>
                </a:extLst>
              </a:tr>
              <a:tr h="524601">
                <a:tc>
                  <a:txBody>
                    <a:bodyPr/>
                    <a:lstStyle/>
                    <a:p>
                      <a:pPr algn="ctr" rtl="0" fontAlgn="ctr"/>
                      <a:r>
                        <a:rPr lang="en-US" sz="1200" u="none" strike="noStrike" dirty="0">
                          <a:effectLst/>
                        </a:rPr>
                        <a:t>Total Direct Hours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a:r>
                        <a:rPr lang="en-US" sz="1200" dirty="0">
                          <a:solidFill>
                            <a:schemeClr val="tx1"/>
                          </a:solidFill>
                        </a:rPr>
                        <a:t>7,020</a:t>
                      </a:r>
                      <a:endParaRPr lang="en-US" sz="1200" b="1" dirty="0">
                        <a:solidFill>
                          <a:schemeClr val="tx1"/>
                        </a:solidFill>
                        <a:latin typeface="Book Antiqua" panose="02040602050305030304" pitchFamily="18" charset="0"/>
                      </a:endParaRPr>
                    </a:p>
                  </a:txBody>
                  <a:tcPr marL="9525" marR="85725" marT="9525" marB="0" anchor="ctr"/>
                </a:tc>
                <a:tc>
                  <a:txBody>
                    <a:bodyPr/>
                    <a:lstStyle/>
                    <a:p>
                      <a:pPr algn="ctr"/>
                      <a:r>
                        <a:rPr lang="en-US" sz="1200" dirty="0">
                          <a:solidFill>
                            <a:schemeClr val="tx1"/>
                          </a:solidFill>
                        </a:rPr>
                        <a:t>84%</a:t>
                      </a:r>
                      <a:endParaRPr lang="en-US" sz="1200" b="1" dirty="0">
                        <a:solidFill>
                          <a:schemeClr val="tx1"/>
                        </a:solidFill>
                        <a:latin typeface="Book Antiqua" panose="02040602050305030304" pitchFamily="18" charset="0"/>
                      </a:endParaRPr>
                    </a:p>
                  </a:txBody>
                  <a:tcPr marL="9525" marR="85725" marT="9525" marB="0" anchor="ctr"/>
                </a:tc>
                <a:tc>
                  <a:txBody>
                    <a:bodyPr/>
                    <a:lstStyle/>
                    <a:p>
                      <a:pPr algn="ctr" rtl="0" fontAlgn="ctr"/>
                      <a:r>
                        <a:rPr lang="en-US" sz="1200" b="1" i="0" u="none" strike="noStrike" dirty="0">
                          <a:solidFill>
                            <a:schemeClr val="tx1"/>
                          </a:solidFill>
                          <a:effectLst/>
                          <a:latin typeface="Book Antiqua" panose="02040602050305030304" pitchFamily="18" charset="0"/>
                        </a:rPr>
                        <a:t>7,237</a:t>
                      </a:r>
                    </a:p>
                  </a:txBody>
                  <a:tcPr marL="9525" marR="85725" marT="9525" marB="0" anchor="ctr"/>
                </a:tc>
                <a:tc>
                  <a:txBody>
                    <a:bodyPr/>
                    <a:lstStyle/>
                    <a:p>
                      <a:pPr algn="ctr" rtl="0" fontAlgn="ctr"/>
                      <a:r>
                        <a:rPr lang="en-US" sz="1200" b="1" i="0" u="none" strike="noStrike" dirty="0">
                          <a:solidFill>
                            <a:schemeClr val="tx1"/>
                          </a:solidFill>
                          <a:effectLst/>
                          <a:latin typeface="Book Antiqua" panose="02040602050305030304" pitchFamily="18" charset="0"/>
                        </a:rPr>
                        <a:t>87%</a:t>
                      </a:r>
                    </a:p>
                  </a:txBody>
                  <a:tcPr marL="9525" marR="85725" marT="9525" marB="0" anchor="ctr"/>
                </a:tc>
                <a:extLst>
                  <a:ext uri="{0D108BD9-81ED-4DB2-BD59-A6C34878D82A}">
                    <a16:rowId xmlns:a16="http://schemas.microsoft.com/office/drawing/2014/main" val="10002"/>
                  </a:ext>
                </a:extLst>
              </a:tr>
              <a:tr h="438605">
                <a:tc>
                  <a:txBody>
                    <a:bodyPr/>
                    <a:lstStyle/>
                    <a:p>
                      <a:pPr algn="ctr" rtl="0" fontAlgn="ctr"/>
                      <a:r>
                        <a:rPr lang="en-US" sz="1200" u="none" strike="noStrike" dirty="0">
                          <a:effectLst/>
                        </a:rPr>
                        <a:t>Audit Projects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a:r>
                        <a:rPr lang="en-US" sz="1200" b="1" dirty="0">
                          <a:solidFill>
                            <a:schemeClr val="tx1"/>
                          </a:solidFill>
                          <a:latin typeface="Book Antiqua" panose="02040602050305030304" pitchFamily="18" charset="0"/>
                        </a:rPr>
                        <a:t>3,790</a:t>
                      </a:r>
                    </a:p>
                  </a:txBody>
                  <a:tcPr marL="9525" marR="85725" marT="9525" marB="0" anchor="ctr"/>
                </a:tc>
                <a:tc>
                  <a:txBody>
                    <a:bodyPr/>
                    <a:lstStyle/>
                    <a:p>
                      <a:pPr algn="ctr"/>
                      <a:r>
                        <a:rPr lang="en-US" sz="1200" dirty="0">
                          <a:solidFill>
                            <a:schemeClr val="tx1"/>
                          </a:solidFill>
                        </a:rPr>
                        <a:t>45%</a:t>
                      </a:r>
                      <a:endParaRPr lang="en-US" sz="1200" b="1" dirty="0">
                        <a:solidFill>
                          <a:schemeClr val="tx1"/>
                        </a:solidFill>
                        <a:latin typeface="Book Antiqua" panose="02040602050305030304" pitchFamily="18" charset="0"/>
                      </a:endParaRPr>
                    </a:p>
                  </a:txBody>
                  <a:tcPr marL="9525" marR="85725" marT="9525" marB="0" anchor="ctr"/>
                </a:tc>
                <a:tc>
                  <a:txBody>
                    <a:bodyPr/>
                    <a:lstStyle/>
                    <a:p>
                      <a:pPr algn="ctr" rtl="0" fontAlgn="ctr"/>
                      <a:r>
                        <a:rPr lang="en-US" sz="1200" b="0" i="0" u="none" strike="noStrike" dirty="0">
                          <a:solidFill>
                            <a:schemeClr val="tx1"/>
                          </a:solidFill>
                          <a:effectLst/>
                          <a:latin typeface="+mn-lt"/>
                        </a:rPr>
                        <a:t>4,905</a:t>
                      </a:r>
                      <a:endParaRPr lang="en-US" sz="1200" b="1" i="0" u="none" strike="noStrike" dirty="0">
                        <a:solidFill>
                          <a:schemeClr val="tx1"/>
                        </a:solidFill>
                        <a:effectLst/>
                        <a:latin typeface="Book Antiqua" panose="02040602050305030304" pitchFamily="18" charset="0"/>
                      </a:endParaRPr>
                    </a:p>
                  </a:txBody>
                  <a:tcPr marL="9525" marR="85725" marT="9525" marB="0" anchor="ctr"/>
                </a:tc>
                <a:tc>
                  <a:txBody>
                    <a:bodyPr/>
                    <a:lstStyle/>
                    <a:p>
                      <a:pPr algn="ctr" rtl="0" fontAlgn="ctr"/>
                      <a:r>
                        <a:rPr lang="en-US" sz="1200" b="1" i="0" u="none" strike="noStrike" dirty="0">
                          <a:solidFill>
                            <a:schemeClr val="tx1"/>
                          </a:solidFill>
                          <a:effectLst/>
                          <a:latin typeface="Book Antiqua" panose="02040602050305030304" pitchFamily="18" charset="0"/>
                        </a:rPr>
                        <a:t>59%</a:t>
                      </a:r>
                    </a:p>
                  </a:txBody>
                  <a:tcPr marL="9525" marR="85725" marT="9525" marB="0" anchor="ctr"/>
                </a:tc>
                <a:extLst>
                  <a:ext uri="{0D108BD9-81ED-4DB2-BD59-A6C34878D82A}">
                    <a16:rowId xmlns:a16="http://schemas.microsoft.com/office/drawing/2014/main" val="10003"/>
                  </a:ext>
                </a:extLst>
              </a:tr>
              <a:tr h="524601">
                <a:tc>
                  <a:txBody>
                    <a:bodyPr/>
                    <a:lstStyle/>
                    <a:p>
                      <a:pPr algn="ctr" rtl="0" fontAlgn="ctr"/>
                      <a:r>
                        <a:rPr lang="en-US" sz="1200" u="none" strike="noStrike" dirty="0">
                          <a:effectLst/>
                        </a:rPr>
                        <a:t>Advisory Services</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a:r>
                        <a:rPr lang="en-US" sz="1200" dirty="0">
                          <a:solidFill>
                            <a:schemeClr val="tx1"/>
                          </a:solidFill>
                        </a:rPr>
                        <a:t>2,300</a:t>
                      </a:r>
                      <a:endParaRPr lang="en-US" sz="1200" b="1" dirty="0">
                        <a:solidFill>
                          <a:schemeClr val="tx1"/>
                        </a:solidFill>
                        <a:latin typeface="Book Antiqua" panose="02040602050305030304" pitchFamily="18" charset="0"/>
                      </a:endParaRPr>
                    </a:p>
                  </a:txBody>
                  <a:tcPr marL="9525" marR="85725" marT="9525" marB="0" anchor="ctr"/>
                </a:tc>
                <a:tc>
                  <a:txBody>
                    <a:bodyPr/>
                    <a:lstStyle/>
                    <a:p>
                      <a:pPr algn="ctr"/>
                      <a:r>
                        <a:rPr lang="en-US" sz="1200" dirty="0">
                          <a:solidFill>
                            <a:schemeClr val="tx1"/>
                          </a:solidFill>
                        </a:rPr>
                        <a:t>28%</a:t>
                      </a:r>
                      <a:endParaRPr lang="en-US" sz="1200" b="1" dirty="0">
                        <a:solidFill>
                          <a:schemeClr val="tx1"/>
                        </a:solidFill>
                        <a:latin typeface="Book Antiqua" panose="02040602050305030304" pitchFamily="18" charset="0"/>
                      </a:endParaRPr>
                    </a:p>
                  </a:txBody>
                  <a:tcPr marL="9525" marR="85725" marT="9525" marB="0" anchor="ctr"/>
                </a:tc>
                <a:tc>
                  <a:txBody>
                    <a:bodyPr/>
                    <a:lstStyle/>
                    <a:p>
                      <a:pPr algn="ctr" rtl="0" fontAlgn="ctr"/>
                      <a:r>
                        <a:rPr lang="en-US" sz="1200" b="0" i="0" u="none" strike="noStrike" dirty="0">
                          <a:solidFill>
                            <a:schemeClr val="tx1"/>
                          </a:solidFill>
                          <a:effectLst/>
                          <a:latin typeface="+mn-lt"/>
                        </a:rPr>
                        <a:t>1,957</a:t>
                      </a:r>
                      <a:endParaRPr lang="en-US" sz="1200" b="1" i="0" u="none" strike="noStrike" dirty="0">
                        <a:solidFill>
                          <a:schemeClr val="tx1"/>
                        </a:solidFill>
                        <a:effectLst/>
                        <a:latin typeface="Book Antiqua" panose="02040602050305030304" pitchFamily="18" charset="0"/>
                      </a:endParaRPr>
                    </a:p>
                  </a:txBody>
                  <a:tcPr marL="9525" marR="85725" marT="9525" marB="0" anchor="ctr"/>
                </a:tc>
                <a:tc>
                  <a:txBody>
                    <a:bodyPr/>
                    <a:lstStyle/>
                    <a:p>
                      <a:pPr algn="ctr" rtl="0" fontAlgn="ctr"/>
                      <a:r>
                        <a:rPr lang="en-US" sz="1200" b="1" i="0" u="none" strike="noStrike" dirty="0">
                          <a:solidFill>
                            <a:schemeClr val="tx1"/>
                          </a:solidFill>
                          <a:effectLst/>
                          <a:latin typeface="Book Antiqua" panose="02040602050305030304" pitchFamily="18" charset="0"/>
                        </a:rPr>
                        <a:t>24%</a:t>
                      </a:r>
                    </a:p>
                  </a:txBody>
                  <a:tcPr marL="9525" marR="85725" marT="9525" marB="0" anchor="ctr"/>
                </a:tc>
                <a:extLst>
                  <a:ext uri="{0D108BD9-81ED-4DB2-BD59-A6C34878D82A}">
                    <a16:rowId xmlns:a16="http://schemas.microsoft.com/office/drawing/2014/main" val="10004"/>
                  </a:ext>
                </a:extLst>
              </a:tr>
              <a:tr h="438605">
                <a:tc>
                  <a:txBody>
                    <a:bodyPr/>
                    <a:lstStyle/>
                    <a:p>
                      <a:pPr algn="ctr" rtl="0" fontAlgn="ctr"/>
                      <a:r>
                        <a:rPr lang="en-US" sz="1200" u="none" strike="noStrike" dirty="0">
                          <a:effectLst/>
                        </a:rPr>
                        <a:t>Audit Support</a:t>
                      </a:r>
                      <a:endParaRPr lang="en-US" sz="1200" b="1" i="0" u="none" strike="noStrike" dirty="0">
                        <a:solidFill>
                          <a:schemeClr val="tx1"/>
                        </a:solidFill>
                        <a:effectLst/>
                        <a:latin typeface="Book Antiqua" panose="02040602050305030304" pitchFamily="18" charset="0"/>
                      </a:endParaRPr>
                    </a:p>
                  </a:txBody>
                  <a:tcPr marL="9525" marR="9525" marT="9525" marB="0" anchor="ctr"/>
                </a:tc>
                <a:tc>
                  <a:txBody>
                    <a:bodyPr/>
                    <a:lstStyle/>
                    <a:p>
                      <a:pPr algn="ctr" rtl="0" fontAlgn="ctr"/>
                      <a:r>
                        <a:rPr lang="en-US" sz="1200" u="none" strike="noStrike" dirty="0">
                          <a:solidFill>
                            <a:schemeClr val="tx1"/>
                          </a:solidFill>
                          <a:effectLst/>
                        </a:rPr>
                        <a:t>830</a:t>
                      </a:r>
                      <a:endParaRPr lang="en-US" sz="1200" b="1" i="0" u="none" strike="noStrike" dirty="0">
                        <a:solidFill>
                          <a:schemeClr val="tx1"/>
                        </a:solidFill>
                        <a:effectLst/>
                        <a:latin typeface="Book Antiqua" panose="02040602050305030304" pitchFamily="18" charset="0"/>
                      </a:endParaRPr>
                    </a:p>
                  </a:txBody>
                  <a:tcPr marL="9525" marR="85725" marT="9525" marB="0" anchor="ctr"/>
                </a:tc>
                <a:tc>
                  <a:txBody>
                    <a:bodyPr/>
                    <a:lstStyle/>
                    <a:p>
                      <a:pPr algn="ctr" rtl="0" fontAlgn="ctr"/>
                      <a:r>
                        <a:rPr lang="en-US" sz="1200" u="none" strike="noStrike" dirty="0">
                          <a:solidFill>
                            <a:schemeClr val="tx1"/>
                          </a:solidFill>
                          <a:effectLst/>
                        </a:rPr>
                        <a:t>10%</a:t>
                      </a:r>
                      <a:endParaRPr lang="en-US" sz="1200" b="1" i="0" u="none" strike="noStrike" dirty="0">
                        <a:solidFill>
                          <a:schemeClr val="tx1"/>
                        </a:solidFill>
                        <a:effectLst/>
                        <a:latin typeface="Book Antiqua" panose="02040602050305030304" pitchFamily="18" charset="0"/>
                      </a:endParaRPr>
                    </a:p>
                  </a:txBody>
                  <a:tcPr marL="9525" marR="85725" marT="9525" marB="0" anchor="ctr"/>
                </a:tc>
                <a:tc>
                  <a:txBody>
                    <a:bodyPr/>
                    <a:lstStyle/>
                    <a:p>
                      <a:pPr algn="ctr" rtl="0" fontAlgn="ctr"/>
                      <a:r>
                        <a:rPr lang="en-US" sz="1200" b="0" i="0" u="none" strike="noStrike" dirty="0">
                          <a:solidFill>
                            <a:schemeClr val="tx1"/>
                          </a:solidFill>
                          <a:effectLst/>
                          <a:latin typeface="+mn-lt"/>
                        </a:rPr>
                        <a:t>375</a:t>
                      </a:r>
                      <a:endParaRPr lang="en-US" sz="1200" b="1" i="0" u="none" strike="noStrike" dirty="0">
                        <a:solidFill>
                          <a:schemeClr val="tx1"/>
                        </a:solidFill>
                        <a:effectLst/>
                        <a:latin typeface="Book Antiqua" panose="02040602050305030304" pitchFamily="18" charset="0"/>
                      </a:endParaRPr>
                    </a:p>
                  </a:txBody>
                  <a:tcPr marL="9525" marR="85725" marT="9525" marB="0" anchor="ctr"/>
                </a:tc>
                <a:tc>
                  <a:txBody>
                    <a:bodyPr/>
                    <a:lstStyle/>
                    <a:p>
                      <a:pPr algn="ctr" rtl="0" fontAlgn="ctr"/>
                      <a:r>
                        <a:rPr lang="en-US" sz="1200" b="1" i="0" u="none" strike="noStrike" dirty="0">
                          <a:solidFill>
                            <a:schemeClr val="tx1"/>
                          </a:solidFill>
                          <a:effectLst/>
                          <a:latin typeface="Book Antiqua" panose="02040602050305030304" pitchFamily="18" charset="0"/>
                        </a:rPr>
                        <a:t>5%</a:t>
                      </a:r>
                    </a:p>
                  </a:txBody>
                  <a:tcPr marL="9525" marR="85725" marT="9525" marB="0" anchor="ctr"/>
                </a:tc>
                <a:extLst>
                  <a:ext uri="{0D108BD9-81ED-4DB2-BD59-A6C34878D82A}">
                    <a16:rowId xmlns:a16="http://schemas.microsoft.com/office/drawing/2014/main" val="10005"/>
                  </a:ext>
                </a:extLst>
              </a:tr>
            </a:tbl>
          </a:graphicData>
        </a:graphic>
      </p:graphicFrame>
      <p:sp>
        <p:nvSpPr>
          <p:cNvPr id="5" name="Rectangle 4"/>
          <p:cNvSpPr/>
          <p:nvPr/>
        </p:nvSpPr>
        <p:spPr>
          <a:xfrm>
            <a:off x="0" y="6492875"/>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8</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4" name="Rectangle 3"/>
          <p:cNvSpPr/>
          <p:nvPr/>
        </p:nvSpPr>
        <p:spPr>
          <a:xfrm>
            <a:off x="836518" y="1378624"/>
            <a:ext cx="7421878" cy="398570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Student Health Portal Information Security:</a:t>
            </a:r>
          </a:p>
          <a:p>
            <a:pPr hangingPunct="0"/>
            <a:r>
              <a:rPr lang="en-US" sz="1100" dirty="0">
                <a:latin typeface="Book Antiqua" panose="02040602050305030304" pitchFamily="18" charset="0"/>
              </a:rPr>
              <a:t>The primary purpose of this review was to assess Student Health Portal (SHP) security processes and evaluate whether measures have been implemented to ensure compliance with University of California (UC) and local policies and requirements related to general controls and information security. This review was not a compliance review or certification of the SHP, but an assessment taking into consideration HIPAA requirements as a reference. Our main objectives were:</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Determine if Student Health has formalized contractual agreements with all third-party entities authorized to extract Personal Health Records (</a:t>
            </a:r>
            <a:r>
              <a:rPr lang="en-US" sz="1100" dirty="0" err="1">
                <a:latin typeface="Book Antiqua" panose="02040602050305030304" pitchFamily="18" charset="0"/>
              </a:rPr>
              <a:t>PHR</a:t>
            </a:r>
            <a:r>
              <a:rPr lang="en-US" sz="1100" dirty="0">
                <a:latin typeface="Book Antiqua" panose="02040602050305030304" pitchFamily="18" charset="0"/>
              </a:rPr>
              <a:t>) from the SHP.</a:t>
            </a:r>
          </a:p>
          <a:p>
            <a:pPr marL="171450" indent="-171450" hangingPunct="0">
              <a:buFont typeface="Arial" panose="020B0604020202020204" pitchFamily="34" charset="0"/>
              <a:buChar char="•"/>
            </a:pPr>
            <a:r>
              <a:rPr lang="en-US" sz="1100" dirty="0">
                <a:latin typeface="Book Antiqua" panose="02040602050305030304" pitchFamily="18" charset="0"/>
              </a:rPr>
              <a:t>Perform a risk assessment of selected areas supporting the campus SHP, including the portal itself and Point and Click (PNC). For the section related to audit logs we also included the interfaces exchanging data with the SHP database.</a:t>
            </a:r>
          </a:p>
          <a:p>
            <a:pPr marL="171450" indent="-171450" hangingPunct="0">
              <a:buFont typeface="Arial" panose="020B0604020202020204" pitchFamily="34" charset="0"/>
              <a:buChar char="•"/>
            </a:pPr>
            <a:r>
              <a:rPr lang="en-US" sz="1100" dirty="0">
                <a:latin typeface="Book Antiqua" panose="02040602050305030304" pitchFamily="18" charset="0"/>
              </a:rPr>
              <a:t>Provide Information Technology Services (ITS) with a reusable risk assessment methodology to help them with their future evaluations.</a:t>
            </a:r>
          </a:p>
          <a:p>
            <a:pPr hangingPunct="0"/>
            <a:endParaRPr lang="en-US" sz="1100" dirty="0">
              <a:latin typeface="Book Antiqua" panose="02040602050305030304" pitchFamily="18" charset="0"/>
            </a:endParaRPr>
          </a:p>
          <a:p>
            <a:pPr hangingPunct="0"/>
            <a:r>
              <a:rPr lang="en-US" sz="1100" b="1" u="sng" dirty="0">
                <a:latin typeface="Book Antiqua" panose="02040602050305030304" pitchFamily="18" charset="0"/>
              </a:rPr>
              <a:t>Chancellor Expenses:</a:t>
            </a:r>
          </a:p>
          <a:p>
            <a:pPr hangingPunct="0"/>
            <a:endParaRPr lang="en-US" sz="1100" dirty="0">
              <a:latin typeface="Book Antiqua" panose="02040602050305030304" pitchFamily="18" charset="0"/>
            </a:endParaRPr>
          </a:p>
          <a:p>
            <a:pPr hangingPunct="0"/>
            <a:r>
              <a:rPr lang="en-US" sz="1100" dirty="0">
                <a:latin typeface="Book Antiqua" panose="02040602050305030304" pitchFamily="18" charset="0"/>
              </a:rPr>
              <a:t>The purpose of this review was to ensure that the Annual Report of Fiscal Year Expenses of the Chancellor (Appendix A) and the Annual Report of Taxable Expenses of the Chancellor (Appendix B) were prepared in compliance with the University of California (UC) Policy </a:t>
            </a:r>
            <a:r>
              <a:rPr lang="en-US" sz="1100" dirty="0" err="1">
                <a:latin typeface="Book Antiqua" panose="02040602050305030304" pitchFamily="18" charset="0"/>
              </a:rPr>
              <a:t>BFB</a:t>
            </a:r>
            <a:r>
              <a:rPr lang="en-US" sz="1100" dirty="0">
                <a:latin typeface="Book Antiqua" panose="02040602050305030304" pitchFamily="18" charset="0"/>
              </a:rPr>
              <a:t> G-45, Implementing Requirements on Expenses Incurred in Support of Official Responsibilities of the President and Chancellors. We also reviewed travel and entertainment expenses submitted by the Chancellor to ensure they complied with UC policies and procedures</a:t>
            </a:r>
          </a:p>
          <a:p>
            <a:pPr fontAlgn="base" hangingPunct="0"/>
            <a:endParaRPr lang="en-US" sz="1100" b="1" u="sng" dirty="0">
              <a:latin typeface="Book Antiqua" panose="02040602050305030304" pitchFamily="18" charset="0"/>
            </a:endParaRPr>
          </a:p>
        </p:txBody>
      </p:sp>
    </p:spTree>
    <p:extLst>
      <p:ext uri="{BB962C8B-B14F-4D97-AF65-F5344CB8AC3E}">
        <p14:creationId xmlns:p14="http://schemas.microsoft.com/office/powerpoint/2010/main" val="1874292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075" y="560181"/>
            <a:ext cx="7765321" cy="1326321"/>
          </a:xfrm>
        </p:spPr>
        <p:txBody>
          <a:bodyPr>
            <a:normAutofit/>
          </a:bodyPr>
          <a:lstStyle/>
          <a:p>
            <a:pPr algn="ctr"/>
            <a:r>
              <a:rPr lang="en-US" sz="3200" b="1" u="sng" dirty="0">
                <a:latin typeface="Baskerville Old Face" panose="02020602080505020303" pitchFamily="18" charset="0"/>
              </a:rPr>
              <a:t>Summary of Significant Activities </a:t>
            </a:r>
            <a:br>
              <a:rPr lang="en-US" sz="3200" b="1" u="sng" dirty="0">
                <a:latin typeface="Baskerville Old Face" panose="02020602080505020303" pitchFamily="18" charset="0"/>
              </a:rPr>
            </a:br>
            <a:endParaRPr lang="en-US" sz="3200" b="1" u="sng" dirty="0">
              <a:latin typeface="Baskerville Old Face" panose="02020602080505020303" pitchFamily="18" charset="0"/>
            </a:endParaRPr>
          </a:p>
        </p:txBody>
      </p:sp>
      <p:sp>
        <p:nvSpPr>
          <p:cNvPr id="3" name="Content Placeholder 2"/>
          <p:cNvSpPr>
            <a:spLocks noGrp="1"/>
          </p:cNvSpPr>
          <p:nvPr>
            <p:ph idx="1"/>
          </p:nvPr>
        </p:nvSpPr>
        <p:spPr/>
        <p:txBody>
          <a:bodyPr>
            <a:normAutofit/>
          </a:bodyPr>
          <a:lstStyle/>
          <a:p>
            <a:endParaRPr lang="en-US" sz="1500" b="1" i="1" dirty="0">
              <a:latin typeface="Book Antiqua" panose="02040602050305030304" pitchFamily="18" charset="0"/>
            </a:endParaRPr>
          </a:p>
          <a:p>
            <a:endParaRPr lang="en-US" sz="2200" dirty="0">
              <a:latin typeface="Book Antiqua" panose="02040602050305030304" pitchFamily="18" charset="0"/>
            </a:endParaRPr>
          </a:p>
          <a:p>
            <a:endParaRPr lang="en-US" dirty="0"/>
          </a:p>
        </p:txBody>
      </p:sp>
      <p:sp>
        <p:nvSpPr>
          <p:cNvPr id="6" name="Slide Number Placeholder 5"/>
          <p:cNvSpPr>
            <a:spLocks noGrp="1"/>
          </p:cNvSpPr>
          <p:nvPr>
            <p:ph type="sldNum" sz="quarter" idx="12"/>
          </p:nvPr>
        </p:nvSpPr>
        <p:spPr>
          <a:xfrm>
            <a:off x="3811288" y="6503180"/>
            <a:ext cx="565159" cy="365125"/>
          </a:xfrm>
        </p:spPr>
        <p:txBody>
          <a:bodyPr/>
          <a:lstStyle/>
          <a:p>
            <a:fld id="{D18737D0-1F07-487A-BC82-FDF5B924E95B}" type="slidenum">
              <a:rPr lang="en-US" sz="1000" b="1" smtClean="0">
                <a:solidFill>
                  <a:schemeClr val="tx1"/>
                </a:solidFill>
              </a:rPr>
              <a:pPr/>
              <a:t>9</a:t>
            </a:fld>
            <a:endParaRPr lang="en-US" sz="1000" b="1" dirty="0">
              <a:solidFill>
                <a:schemeClr val="tx1"/>
              </a:solidFill>
            </a:endParaRPr>
          </a:p>
        </p:txBody>
      </p:sp>
      <p:sp>
        <p:nvSpPr>
          <p:cNvPr id="5" name="Rectangle 4"/>
          <p:cNvSpPr/>
          <p:nvPr/>
        </p:nvSpPr>
        <p:spPr>
          <a:xfrm>
            <a:off x="28846" y="6503180"/>
            <a:ext cx="639919" cy="300082"/>
          </a:xfrm>
          <a:prstGeom prst="rect">
            <a:avLst/>
          </a:prstGeom>
        </p:spPr>
        <p:txBody>
          <a:bodyPr wrap="none">
            <a:spAutoFit/>
          </a:bodyPr>
          <a:lstStyle/>
          <a:p>
            <a:pPr>
              <a:defRPr/>
            </a:pPr>
            <a:r>
              <a:rPr lang="en-US" sz="1350" dirty="0">
                <a:latin typeface="Book Antiqua" panose="02040602050305030304" pitchFamily="18" charset="0"/>
              </a:rPr>
              <a:t>UCSB</a:t>
            </a:r>
          </a:p>
        </p:txBody>
      </p:sp>
      <p:sp>
        <p:nvSpPr>
          <p:cNvPr id="4" name="Rectangle 3"/>
          <p:cNvSpPr/>
          <p:nvPr/>
        </p:nvSpPr>
        <p:spPr>
          <a:xfrm>
            <a:off x="836518" y="1378624"/>
            <a:ext cx="7421878" cy="483209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hangingPunct="0"/>
            <a:r>
              <a:rPr lang="en-US" sz="1100" b="1" u="sng" dirty="0">
                <a:latin typeface="Book Antiqua" panose="02040602050305030304" pitchFamily="18" charset="0"/>
              </a:rPr>
              <a:t>Humanities and Fine Arts - Department of Film &amp; Media Studies:</a:t>
            </a:r>
          </a:p>
          <a:p>
            <a:pPr hangingPunct="0"/>
            <a:r>
              <a:rPr lang="en-US" sz="1100" dirty="0">
                <a:latin typeface="Book Antiqua" panose="02040602050305030304" pitchFamily="18" charset="0"/>
              </a:rPr>
              <a:t>The primary purpose of the audit was to perform a limited review of selected internal controls and procedures established by the Division of Humanities and Fine Arts in the Department of Film &amp; Media Studies to ensure best business practices are in place to support operational effectiveness and efficiency, including compliance with University policies. The objective of our limited review was to determine whether:</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Adequate financial oversight is in place to prevent overdrafts.</a:t>
            </a:r>
          </a:p>
          <a:p>
            <a:pPr marL="171450" indent="-171450" hangingPunct="0">
              <a:buFont typeface="Arial" panose="020B0604020202020204" pitchFamily="34" charset="0"/>
              <a:buChar char="•"/>
            </a:pPr>
            <a:r>
              <a:rPr lang="en-US" sz="1100" dirty="0">
                <a:latin typeface="Book Antiqua" panose="02040602050305030304" pitchFamily="18" charset="0"/>
              </a:rPr>
              <a:t>Financial General Ledger (GL) reconciliations, including payroll, are timely prepared, reviewed and approved by management.</a:t>
            </a:r>
          </a:p>
          <a:p>
            <a:pPr marL="171450" indent="-171450" hangingPunct="0">
              <a:buFont typeface="Arial" panose="020B0604020202020204" pitchFamily="34" charset="0"/>
              <a:buChar char="•"/>
            </a:pPr>
            <a:r>
              <a:rPr lang="en-US" sz="1100" dirty="0" err="1">
                <a:latin typeface="Book Antiqua" panose="02040602050305030304" pitchFamily="18" charset="0"/>
              </a:rPr>
              <a:t>FlexCard</a:t>
            </a:r>
            <a:r>
              <a:rPr lang="en-US" sz="1100" dirty="0">
                <a:latin typeface="Book Antiqua" panose="02040602050305030304" pitchFamily="18" charset="0"/>
              </a:rPr>
              <a:t> transactions include adequate purchasing support documentation and are properly and timely approved.</a:t>
            </a:r>
          </a:p>
          <a:p>
            <a:pPr marL="171450" indent="-171450" hangingPunct="0">
              <a:buFont typeface="Arial" panose="020B0604020202020204" pitchFamily="34" charset="0"/>
              <a:buChar char="•"/>
            </a:pPr>
            <a:r>
              <a:rPr lang="en-US" sz="1100" dirty="0">
                <a:latin typeface="Book Antiqua" panose="02040602050305030304" pitchFamily="18" charset="0"/>
              </a:rPr>
              <a:t>Overtime/Compensatory Time Election is agreed upon by non-represented and represented employees, pre-approved by management, and adequately tracked in the timekeeping system.</a:t>
            </a:r>
          </a:p>
          <a:p>
            <a:pPr marL="171450" indent="-171450" hangingPunct="0">
              <a:buFont typeface="Arial" panose="020B0604020202020204" pitchFamily="34" charset="0"/>
              <a:buChar char="•"/>
            </a:pPr>
            <a:r>
              <a:rPr lang="en-US" sz="1100" dirty="0">
                <a:latin typeface="Book Antiqua" panose="02040602050305030304" pitchFamily="18" charset="0"/>
              </a:rPr>
              <a:t>Adequate inventory controls are in place, including adjustments to inventory approved by management and physical inventory matches the equipment inventory tracking system.</a:t>
            </a:r>
          </a:p>
          <a:p>
            <a:pPr fontAlgn="base" hangingPunct="0"/>
            <a:endParaRPr lang="en-US" sz="1100" dirty="0">
              <a:latin typeface="Book Antiqua" panose="02040602050305030304" pitchFamily="18" charset="0"/>
            </a:endParaRPr>
          </a:p>
          <a:p>
            <a:pPr hangingPunct="0"/>
            <a:r>
              <a:rPr lang="en-US" sz="1100" b="1" u="sng" dirty="0">
                <a:latin typeface="Book Antiqua" panose="02040602050305030304" pitchFamily="18" charset="0"/>
              </a:rPr>
              <a:t>Humanities and Fine Arts - Department of Linguistics:</a:t>
            </a:r>
          </a:p>
          <a:p>
            <a:pPr hangingPunct="0"/>
            <a:r>
              <a:rPr lang="en-US" sz="1100" dirty="0">
                <a:latin typeface="Book Antiqua" panose="02040602050305030304" pitchFamily="18" charset="0"/>
              </a:rPr>
              <a:t>The primary purpose of the audit was to perform a limited review of selected internal controls and procedures established by the Division of Humanities and Fine Arts in the Department of Linguistics to ensure best business practices are in place to support operational effectiveness and efficiency, including compliance with University policies. The objective of our limited review was to determine whether:</a:t>
            </a:r>
          </a:p>
          <a:p>
            <a:pPr hangingPunct="0"/>
            <a:endParaRPr lang="en-US" sz="1100" dirty="0">
              <a:latin typeface="Book Antiqua" panose="02040602050305030304" pitchFamily="18" charset="0"/>
            </a:endParaRPr>
          </a:p>
          <a:p>
            <a:pPr marL="171450" indent="-171450" hangingPunct="0">
              <a:buFont typeface="Arial" panose="020B0604020202020204" pitchFamily="34" charset="0"/>
              <a:buChar char="•"/>
            </a:pPr>
            <a:r>
              <a:rPr lang="en-US" sz="1100" dirty="0">
                <a:latin typeface="Book Antiqua" panose="02040602050305030304" pitchFamily="18" charset="0"/>
              </a:rPr>
              <a:t>Adequate financial oversight is in place to prevent overdrafts.</a:t>
            </a:r>
          </a:p>
          <a:p>
            <a:pPr marL="171450" indent="-171450" hangingPunct="0">
              <a:buFont typeface="Arial" panose="020B0604020202020204" pitchFamily="34" charset="0"/>
              <a:buChar char="•"/>
            </a:pPr>
            <a:r>
              <a:rPr lang="en-US" sz="1100" dirty="0">
                <a:latin typeface="Book Antiqua" panose="02040602050305030304" pitchFamily="18" charset="0"/>
              </a:rPr>
              <a:t>Financial General Ledger (GL) reconciliations, including payroll, are timely prepared, reviewed, and approved by management.</a:t>
            </a:r>
          </a:p>
          <a:p>
            <a:pPr marL="171450" indent="-171450" hangingPunct="0">
              <a:buFont typeface="Arial" panose="020B0604020202020204" pitchFamily="34" charset="0"/>
              <a:buChar char="•"/>
            </a:pPr>
            <a:r>
              <a:rPr lang="en-US" sz="1100" dirty="0" err="1">
                <a:latin typeface="Book Antiqua" panose="02040602050305030304" pitchFamily="18" charset="0"/>
              </a:rPr>
              <a:t>FlexCard</a:t>
            </a:r>
            <a:r>
              <a:rPr lang="en-US" sz="1100" dirty="0">
                <a:latin typeface="Book Antiqua" panose="02040602050305030304" pitchFamily="18" charset="0"/>
              </a:rPr>
              <a:t> transactions include adequate purchasing support documentation and are properly and timely approved.</a:t>
            </a:r>
          </a:p>
          <a:p>
            <a:pPr fontAlgn="base" hangingPunct="0"/>
            <a:endParaRPr lang="en-US" sz="1100" dirty="0">
              <a:solidFill>
                <a:srgbClr val="FF0000"/>
              </a:solidFill>
              <a:latin typeface="Book Antiqua" panose="02040602050305030304" pitchFamily="18" charset="0"/>
            </a:endParaRPr>
          </a:p>
        </p:txBody>
      </p:sp>
    </p:spTree>
    <p:extLst>
      <p:ext uri="{BB962C8B-B14F-4D97-AF65-F5344CB8AC3E}">
        <p14:creationId xmlns:p14="http://schemas.microsoft.com/office/powerpoint/2010/main" val="1618505365"/>
      </p:ext>
    </p:extLst>
  </p:cSld>
  <p:clrMapOvr>
    <a:masterClrMapping/>
  </p:clrMapOvr>
</p:sld>
</file>

<file path=ppt/theme/theme1.xml><?xml version="1.0" encoding="utf-8"?>
<a:theme xmlns:a="http://schemas.openxmlformats.org/drawingml/2006/main" name="Facet">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D702CF6-005D-4DBD-A97B-F0C8A1B2B0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TM02900688[[fn=Facet]]</Template>
  <TotalTime>0</TotalTime>
  <Words>3566</Words>
  <Application>Microsoft Office PowerPoint</Application>
  <PresentationFormat>On-screen Show (4:3)</PresentationFormat>
  <Paragraphs>473</Paragraphs>
  <Slides>21</Slides>
  <Notes>16</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21</vt:i4>
      </vt:variant>
    </vt:vector>
  </HeadingPairs>
  <TitlesOfParts>
    <vt:vector size="34" baseType="lpstr">
      <vt:lpstr>Andalus</vt:lpstr>
      <vt:lpstr>Arial</vt:lpstr>
      <vt:lpstr>Baskerville Old Face</vt:lpstr>
      <vt:lpstr>Book Antiqua</vt:lpstr>
      <vt:lpstr>Calibri</vt:lpstr>
      <vt:lpstr>Courier New</vt:lpstr>
      <vt:lpstr>Palatino</vt:lpstr>
      <vt:lpstr>Times New Roman</vt:lpstr>
      <vt:lpstr>Trebuchet MS</vt:lpstr>
      <vt:lpstr>Wingdings</vt:lpstr>
      <vt:lpstr>Wingdings 2</vt:lpstr>
      <vt:lpstr>Wingdings 3</vt:lpstr>
      <vt:lpstr>Facet</vt:lpstr>
      <vt:lpstr>University of California Santa Barbara</vt:lpstr>
      <vt:lpstr>Table of Contents</vt:lpstr>
      <vt:lpstr>Executive Summary</vt:lpstr>
      <vt:lpstr>Mission</vt:lpstr>
      <vt:lpstr>Audit &amp; Advisory  Services</vt:lpstr>
      <vt:lpstr>Completion of Amended FY24 Plan</vt:lpstr>
      <vt:lpstr>Plan to Actual Hours</vt:lpstr>
      <vt:lpstr>Summary of Significant Activities  </vt:lpstr>
      <vt:lpstr>Summary of Significant Activities  </vt:lpstr>
      <vt:lpstr>Summary of Significant Activities  </vt:lpstr>
      <vt:lpstr>Summary of Significant Activities  </vt:lpstr>
      <vt:lpstr>Summary of Significant Activities  </vt:lpstr>
      <vt:lpstr>Summary of Significant Activities  </vt:lpstr>
      <vt:lpstr>Summary of Significant Activities –  External Audit Coordination</vt:lpstr>
      <vt:lpstr>FY24 Projects</vt:lpstr>
      <vt:lpstr>FY24 Projects</vt:lpstr>
      <vt:lpstr>FY24 MCA Activity</vt:lpstr>
      <vt:lpstr>Significant Risk &amp; Recurrent Internal Control Issues/Risks</vt:lpstr>
      <vt:lpstr>Significant Risk &amp; Recurrent Internal Control  Issues/Risks -continued</vt:lpstr>
      <vt:lpstr>Client Survey Results</vt:lpstr>
      <vt:lpstr>Staffing/Resources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2017-08-02T22:38:17Z</dcterms:created>
  <dcterms:modified xsi:type="dcterms:W3CDTF">2024-11-19T00:40:27Z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TC102202129990</vt:lpwstr>
  </property>
</Properties>
</file>